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2" r:id="rId1"/>
  </p:sldMasterIdLst>
  <p:sldIdLst>
    <p:sldId id="256" r:id="rId2"/>
    <p:sldId id="257" r:id="rId3"/>
    <p:sldId id="258" r:id="rId4"/>
    <p:sldId id="260" r:id="rId5"/>
    <p:sldId id="276" r:id="rId6"/>
    <p:sldId id="277" r:id="rId7"/>
    <p:sldId id="278" r:id="rId8"/>
    <p:sldId id="282" r:id="rId9"/>
    <p:sldId id="283" r:id="rId10"/>
    <p:sldId id="292" r:id="rId11"/>
    <p:sldId id="293" r:id="rId12"/>
    <p:sldId id="287" r:id="rId13"/>
    <p:sldId id="288" r:id="rId14"/>
    <p:sldId id="290" r:id="rId15"/>
    <p:sldId id="291"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81AE"/>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96" autoAdjust="0"/>
    <p:restoredTop sz="94710" autoAdjust="0"/>
  </p:normalViewPr>
  <p:slideViewPr>
    <p:cSldViewPr>
      <p:cViewPr varScale="1">
        <p:scale>
          <a:sx n="72" d="100"/>
          <a:sy n="72" d="100"/>
        </p:scale>
        <p:origin x="76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43407E1-4762-4148-A738-FF4EB497F7C7}"/>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B473A2AF-2803-1E46-83BF-63FF5BB481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FAFBF2C3-AA90-CB47-A9D5-541B635B00EC}"/>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5" name="Alt Bilgi Yer Tutucusu 4">
            <a:extLst>
              <a:ext uri="{FF2B5EF4-FFF2-40B4-BE49-F238E27FC236}">
                <a16:creationId xmlns:a16="http://schemas.microsoft.com/office/drawing/2014/main" xmlns="" id="{F9B85030-47C3-FC40-BB66-FF51BCABAC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DC89362-6A41-3447-BC9D-EC4F7000F85B}"/>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281727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5FBF29-FBFC-5544-A6B7-77C2428F71D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40E7E7D-CAC7-E54E-8A3F-EC87D44745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D66F5C99-08A7-5640-9790-0D0FE2B3EE0B}"/>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5" name="Alt Bilgi Yer Tutucusu 4">
            <a:extLst>
              <a:ext uri="{FF2B5EF4-FFF2-40B4-BE49-F238E27FC236}">
                <a16:creationId xmlns:a16="http://schemas.microsoft.com/office/drawing/2014/main" xmlns="" id="{3709AC3A-A7A2-2B4F-A248-848DB19558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347E94C-2953-8F43-863C-C05F143F3AA6}"/>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167155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3162B12B-704F-7848-9BFC-0579FA9E596E}"/>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50C7DC3C-0AC3-B74A-8D8F-910D022DB972}"/>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27CC7F3-55A4-2D4D-8E1E-140BCF4CEC6E}"/>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5" name="Alt Bilgi Yer Tutucusu 4">
            <a:extLst>
              <a:ext uri="{FF2B5EF4-FFF2-40B4-BE49-F238E27FC236}">
                <a16:creationId xmlns:a16="http://schemas.microsoft.com/office/drawing/2014/main" xmlns="" id="{BA92FEBE-F837-6D49-98DE-74FC915AD20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0845FC5-0FBD-3240-9C89-8BE3FC415586}"/>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1492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A51EE4-2858-614E-BB3E-CA6E6A908A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BFCA6E04-1E54-9348-ADCC-2C74CAD7FE8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DE6E30E-EB52-F948-95FD-E2AA2D5410BB}"/>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5" name="Alt Bilgi Yer Tutucusu 4">
            <a:extLst>
              <a:ext uri="{FF2B5EF4-FFF2-40B4-BE49-F238E27FC236}">
                <a16:creationId xmlns:a16="http://schemas.microsoft.com/office/drawing/2014/main" xmlns="" id="{0B1FEBC4-6E3C-2D45-8FE8-6E2322D384D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2151CB0-3047-254D-9CFC-F789E77EA041}"/>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239338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1A708E5-4253-1147-B034-A26E5B535FE0}"/>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4F973C2E-7E2A-0742-9AE7-6A2417581CB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9D660289-EC33-CC40-9ADC-3A14C6F97B52}"/>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5" name="Alt Bilgi Yer Tutucusu 4">
            <a:extLst>
              <a:ext uri="{FF2B5EF4-FFF2-40B4-BE49-F238E27FC236}">
                <a16:creationId xmlns:a16="http://schemas.microsoft.com/office/drawing/2014/main" xmlns="" id="{C89C3A49-8EE3-5944-A92F-C3638A7E8F7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1E1D4F3-F8DF-844D-88AA-6A16EA01B22D}"/>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321674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28E52C2-46BA-0F41-BE4F-87459858F2F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0DCC74F-2A9F-9441-9E68-5EFCE2152339}"/>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37F81ECD-2568-594F-BE0B-FE7C95783941}"/>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57D7600D-E9D5-3147-BDED-6BE8AB7A2E1B}"/>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6" name="Alt Bilgi Yer Tutucusu 5">
            <a:extLst>
              <a:ext uri="{FF2B5EF4-FFF2-40B4-BE49-F238E27FC236}">
                <a16:creationId xmlns:a16="http://schemas.microsoft.com/office/drawing/2014/main" xmlns="" id="{A384A49E-E5E3-0F4E-88F7-ACC5A26AF68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6C15BCD-A80D-8747-8C9F-BAC46DBFAA16}"/>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1965617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ED03192-73F9-D643-A299-13D04BCBE0BF}"/>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01554D6-B372-CC45-959C-04A6EDC76C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C2EC44A6-B59F-A64B-89A5-8F006DDD075B}"/>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A29AB685-42CD-C948-8A8F-8D20CD3036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35B937B8-5A2E-5D43-8F67-DAABC735C8AA}"/>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2F8804AB-4683-5544-B8F5-F078B50676AB}"/>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8" name="Alt Bilgi Yer Tutucusu 7">
            <a:extLst>
              <a:ext uri="{FF2B5EF4-FFF2-40B4-BE49-F238E27FC236}">
                <a16:creationId xmlns:a16="http://schemas.microsoft.com/office/drawing/2014/main" xmlns="" id="{5938EA0D-9764-C74C-A738-CDA68677BFC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8F06369C-5E9E-A14F-A836-F1D8A0A1DA06}"/>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164607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CC44AD9-BA1E-4946-AFC8-55A0A4990C3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C4D27A8A-1EB1-4B45-B3B1-3BD5F53EBFC3}"/>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4" name="Alt Bilgi Yer Tutucusu 3">
            <a:extLst>
              <a:ext uri="{FF2B5EF4-FFF2-40B4-BE49-F238E27FC236}">
                <a16:creationId xmlns:a16="http://schemas.microsoft.com/office/drawing/2014/main" xmlns="" id="{2C311586-E678-B04A-997E-EAAD4E1010D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86C79FF0-80A4-1F45-889D-59D3F02EB6B7}"/>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348218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C7577C56-F1B7-C24A-B38F-86D8CFE4D6F2}"/>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3" name="Alt Bilgi Yer Tutucusu 2">
            <a:extLst>
              <a:ext uri="{FF2B5EF4-FFF2-40B4-BE49-F238E27FC236}">
                <a16:creationId xmlns:a16="http://schemas.microsoft.com/office/drawing/2014/main" xmlns="" id="{C0A68B70-4ECA-FB4E-8024-F712387F818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399C4EA7-3683-8245-80AB-3197C31B32A3}"/>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300607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9EFA44-713A-A043-A01F-009FF78E9C3A}"/>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7C258C6-12D7-FF4F-A5E5-F8829551F3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F4726C9E-8B33-9143-8ACE-0A7B09F150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CB3887CB-2E48-AC46-84DC-504F9F7D7FAE}"/>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6" name="Alt Bilgi Yer Tutucusu 5">
            <a:extLst>
              <a:ext uri="{FF2B5EF4-FFF2-40B4-BE49-F238E27FC236}">
                <a16:creationId xmlns:a16="http://schemas.microsoft.com/office/drawing/2014/main" xmlns="" id="{548D7930-AD72-7648-A32A-2948D4E943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1450FB3-F8BA-A042-A718-746496102D35}"/>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41322029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4841E5E-8EC9-524B-9578-331CEF373C5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C6DDE2EC-1E3A-7443-8B69-5A7B641A867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xmlns="" id="{253180EE-0654-4D42-8C99-4CD231FFA7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E2AD04DC-735B-1647-8080-FE41583DD769}"/>
              </a:ext>
            </a:extLst>
          </p:cNvPr>
          <p:cNvSpPr>
            <a:spLocks noGrp="1"/>
          </p:cNvSpPr>
          <p:nvPr>
            <p:ph type="dt" sz="half" idx="10"/>
          </p:nvPr>
        </p:nvSpPr>
        <p:spPr/>
        <p:txBody>
          <a:bodyPr/>
          <a:lstStyle/>
          <a:p>
            <a:fld id="{B0A4D6CB-80D8-4FE5-85F7-6FD23D2F123B}" type="datetimeFigureOut">
              <a:rPr lang="tr-TR" smtClean="0"/>
              <a:t>21.2.2022</a:t>
            </a:fld>
            <a:endParaRPr lang="tr-TR"/>
          </a:p>
        </p:txBody>
      </p:sp>
      <p:sp>
        <p:nvSpPr>
          <p:cNvPr id="6" name="Alt Bilgi Yer Tutucusu 5">
            <a:extLst>
              <a:ext uri="{FF2B5EF4-FFF2-40B4-BE49-F238E27FC236}">
                <a16:creationId xmlns:a16="http://schemas.microsoft.com/office/drawing/2014/main" xmlns="" id="{34910A92-3F8A-3C41-A7D8-2FDE6DF545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FB4A599-DBA3-524A-B339-3336EC9682AA}"/>
              </a:ext>
            </a:extLst>
          </p:cNvPr>
          <p:cNvSpPr>
            <a:spLocks noGrp="1"/>
          </p:cNvSpPr>
          <p:nvPr>
            <p:ph type="sldNum" sz="quarter" idx="12"/>
          </p:nvPr>
        </p:nvSpPr>
        <p:spPr/>
        <p:txBody>
          <a:bodyPr/>
          <a:lstStyle/>
          <a:p>
            <a:fld id="{1478B225-C26D-4A8F-9456-D2442C3F5970}" type="slidenum">
              <a:rPr lang="tr-TR" smtClean="0"/>
              <a:t>‹#›</a:t>
            </a:fld>
            <a:endParaRPr lang="tr-TR"/>
          </a:p>
        </p:txBody>
      </p:sp>
    </p:spTree>
    <p:extLst>
      <p:ext uri="{BB962C8B-B14F-4D97-AF65-F5344CB8AC3E}">
        <p14:creationId xmlns:p14="http://schemas.microsoft.com/office/powerpoint/2010/main" val="7269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B92BF252-A10C-674C-8D3D-98008AB492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2043761-C995-AA4A-BAC0-1004458914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2742E63-6D27-284A-AB33-8BB78CE850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A4D6CB-80D8-4FE5-85F7-6FD23D2F123B}" type="datetimeFigureOut">
              <a:rPr lang="tr-TR" smtClean="0"/>
              <a:t>21.2.2022</a:t>
            </a:fld>
            <a:endParaRPr lang="tr-TR"/>
          </a:p>
        </p:txBody>
      </p:sp>
      <p:sp>
        <p:nvSpPr>
          <p:cNvPr id="5" name="Alt Bilgi Yer Tutucusu 4">
            <a:extLst>
              <a:ext uri="{FF2B5EF4-FFF2-40B4-BE49-F238E27FC236}">
                <a16:creationId xmlns:a16="http://schemas.microsoft.com/office/drawing/2014/main" xmlns="" id="{6B28A7CE-4876-2640-968E-4960CEBCAA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DE772043-D117-0D46-81DA-6A586C827C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78B225-C26D-4A8F-9456-D2442C3F5970}" type="slidenum">
              <a:rPr lang="tr-TR" smtClean="0"/>
              <a:t>‹#›</a:t>
            </a:fld>
            <a:endParaRPr lang="tr-TR"/>
          </a:p>
        </p:txBody>
      </p:sp>
    </p:spTree>
    <p:extLst>
      <p:ext uri="{BB962C8B-B14F-4D97-AF65-F5344CB8AC3E}">
        <p14:creationId xmlns:p14="http://schemas.microsoft.com/office/powerpoint/2010/main" val="3911540058"/>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pic>
        <p:nvPicPr>
          <p:cNvPr id="6" name="Resim 5"/>
          <p:cNvPicPr/>
          <p:nvPr/>
        </p:nvPicPr>
        <p:blipFill rotWithShape="1">
          <a:blip r:embed="rId2" cstate="print">
            <a:extLst>
              <a:ext uri="{28A0092B-C50C-407E-A947-70E740481C1C}">
                <a14:useLocalDpi xmlns:a14="http://schemas.microsoft.com/office/drawing/2010/main" val="0"/>
              </a:ext>
            </a:extLst>
          </a:blip>
          <a:srcRect l="1" t="-101" r="-1419" b="324"/>
          <a:stretch/>
        </p:blipFill>
        <p:spPr>
          <a:xfrm>
            <a:off x="2786207" y="-99392"/>
            <a:ext cx="4579698" cy="2207739"/>
          </a:xfrm>
          <a:prstGeom prst="rect">
            <a:avLst/>
          </a:prstGeom>
          <a:noFill/>
          <a:ln w="9525">
            <a:noFill/>
          </a:ln>
        </p:spPr>
      </p:pic>
      <p:sp>
        <p:nvSpPr>
          <p:cNvPr id="2" name="Başlık 1"/>
          <p:cNvSpPr>
            <a:spLocks noGrp="1"/>
          </p:cNvSpPr>
          <p:nvPr>
            <p:ph type="ctrTitle"/>
          </p:nvPr>
        </p:nvSpPr>
        <p:spPr>
          <a:xfrm>
            <a:off x="755576" y="2416125"/>
            <a:ext cx="7781487" cy="890597"/>
          </a:xfrm>
        </p:spPr>
        <p:txBody>
          <a:bodyPr>
            <a:normAutofit fontScale="90000"/>
          </a:bodyPr>
          <a:lstStyle/>
          <a:p>
            <a:pPr>
              <a:lnSpc>
                <a:spcPct val="150000"/>
              </a:lnSpc>
            </a:pPr>
            <a:r>
              <a:rPr lang="tr-TR" sz="3700" b="1" dirty="0">
                <a:solidFill>
                  <a:srgbClr val="FF0000"/>
                </a:solidFill>
                <a:latin typeface="Palatino Linotype" panose="02040502050505030304" pitchFamily="18" charset="0"/>
                <a:ea typeface="Carter One" panose="03080802040405060005" pitchFamily="66" charset="-94"/>
              </a:rPr>
              <a:t>MUZAFFER GÜRER ORTAOKULU</a:t>
            </a:r>
          </a:p>
        </p:txBody>
      </p:sp>
      <p:sp>
        <p:nvSpPr>
          <p:cNvPr id="3" name="Alt Başlık 2"/>
          <p:cNvSpPr>
            <a:spLocks noGrp="1"/>
          </p:cNvSpPr>
          <p:nvPr>
            <p:ph type="subTitle" idx="1"/>
          </p:nvPr>
        </p:nvSpPr>
        <p:spPr>
          <a:xfrm>
            <a:off x="2786207" y="3429000"/>
            <a:ext cx="3443105" cy="432048"/>
          </a:xfrm>
        </p:spPr>
        <p:txBody>
          <a:bodyPr>
            <a:normAutofit/>
          </a:bodyPr>
          <a:lstStyle/>
          <a:p>
            <a:r>
              <a:rPr lang="tr-TR" sz="2000" b="1" u="sng" dirty="0">
                <a:latin typeface="Palatino Linotype" panose="02040502050505030304" pitchFamily="18" charset="0"/>
                <a:ea typeface="Carter One" panose="03080802040405060005" pitchFamily="66" charset="-94"/>
              </a:rPr>
              <a:t>BİGEP PROJESİ SUNUMU</a:t>
            </a:r>
          </a:p>
        </p:txBody>
      </p:sp>
      <p:pic>
        <p:nvPicPr>
          <p:cNvPr id="7" name="Resim 6">
            <a:extLst>
              <a:ext uri="{FF2B5EF4-FFF2-40B4-BE49-F238E27FC236}">
                <a16:creationId xmlns:a16="http://schemas.microsoft.com/office/drawing/2014/main" xmlns="" id="{69A49E9E-562A-45BE-AC38-3069639375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4100652"/>
            <a:ext cx="2160657" cy="2160657"/>
          </a:xfrm>
          <a:prstGeom prst="rect">
            <a:avLst/>
          </a:prstGeom>
        </p:spPr>
      </p:pic>
      <p:pic>
        <p:nvPicPr>
          <p:cNvPr id="8" name="Resim 7">
            <a:extLst>
              <a:ext uri="{FF2B5EF4-FFF2-40B4-BE49-F238E27FC236}">
                <a16:creationId xmlns:a16="http://schemas.microsoft.com/office/drawing/2014/main" xmlns="" id="{3BB3BEB2-1A03-4A50-B5AA-F2E085B94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100" y="4125493"/>
            <a:ext cx="2247900" cy="2209800"/>
          </a:xfrm>
          <a:prstGeom prst="rect">
            <a:avLst/>
          </a:prstGeom>
        </p:spPr>
      </p:pic>
      <p:pic>
        <p:nvPicPr>
          <p:cNvPr id="9" name="Resim 8">
            <a:extLst>
              <a:ext uri="{FF2B5EF4-FFF2-40B4-BE49-F238E27FC236}">
                <a16:creationId xmlns:a16="http://schemas.microsoft.com/office/drawing/2014/main" xmlns="" id="{B5D0AFC5-CA06-4A18-83A3-E22C4E94E3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736" y="4211293"/>
            <a:ext cx="2124000" cy="2124000"/>
          </a:xfrm>
          <a:prstGeom prst="rect">
            <a:avLst/>
          </a:prstGeom>
        </p:spPr>
      </p:pic>
      <p:pic>
        <p:nvPicPr>
          <p:cNvPr id="10" name="Resim 9">
            <a:extLst>
              <a:ext uri="{FF2B5EF4-FFF2-40B4-BE49-F238E27FC236}">
                <a16:creationId xmlns:a16="http://schemas.microsoft.com/office/drawing/2014/main" xmlns="" id="{C74B61E8-4A7E-4E97-A74D-09D230FD81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44008" y="4130499"/>
            <a:ext cx="2160000" cy="2130810"/>
          </a:xfrm>
          <a:prstGeom prst="rect">
            <a:avLst/>
          </a:prstGeom>
        </p:spPr>
      </p:pic>
    </p:spTree>
    <p:extLst>
      <p:ext uri="{BB962C8B-B14F-4D97-AF65-F5344CB8AC3E}">
        <p14:creationId xmlns:p14="http://schemas.microsoft.com/office/powerpoint/2010/main" val="382829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761582" y="2296976"/>
            <a:ext cx="8212212" cy="523220"/>
          </a:xfrm>
          <a:prstGeom prst="rect">
            <a:avLst/>
          </a:prstGeom>
          <a:noFill/>
        </p:spPr>
        <p:txBody>
          <a:bodyPr wrap="square" rtlCol="0">
            <a:spAutoFit/>
          </a:bodyPr>
          <a:lstStyle/>
          <a:p>
            <a:pPr algn="ctr"/>
            <a:r>
              <a:rPr lang="tr-TR" sz="2800" b="1" dirty="0">
                <a:solidFill>
                  <a:srgbClr val="C00000"/>
                </a:solidFill>
                <a:latin typeface="Palatino Linotype" panose="02040502050505030304" pitchFamily="18" charset="0"/>
              </a:rPr>
              <a:t>40 DAKİKADA DEVR-Î ALEM PROJESİ</a:t>
            </a:r>
            <a:endParaRPr lang="tr-TR" sz="2800" dirty="0">
              <a:solidFill>
                <a:srgbClr val="C00000"/>
              </a:solidFill>
              <a:latin typeface="Palatino Linotype" panose="02040502050505030304" pitchFamily="18" charset="0"/>
            </a:endParaRPr>
          </a:p>
        </p:txBody>
      </p:sp>
      <p:sp>
        <p:nvSpPr>
          <p:cNvPr id="3" name="Dikdörtgen 2"/>
          <p:cNvSpPr/>
          <p:nvPr/>
        </p:nvSpPr>
        <p:spPr>
          <a:xfrm>
            <a:off x="393672" y="3252975"/>
            <a:ext cx="8506250" cy="2677656"/>
          </a:xfrm>
          <a:prstGeom prst="rect">
            <a:avLst/>
          </a:prstGeom>
        </p:spPr>
        <p:txBody>
          <a:bodyPr wrap="square">
            <a:spAutoFit/>
          </a:bodyPr>
          <a:lstStyle/>
          <a:p>
            <a:pPr algn="ctr"/>
            <a:r>
              <a:rPr lang="tr-TR" sz="2400" b="1" dirty="0">
                <a:latin typeface="Palatino Linotype" panose="02040502050505030304" pitchFamily="18" charset="0"/>
              </a:rPr>
              <a:t>Erdek İlçe Milli Eğitim Müdürlüğünün koordine ettiği proje ile öğrencilerimizle haftada iki gün yirmişer dakika kitaplarımızı okuyup kitapların sayfaları arasında gizlenen uçsuz bucaksız dünyaları keşfediyoruz. Okuma kültürünü, merak ve öğrenme isteğini artırmayı amaçladığımız projemizi tüm sınıflarımızda düzenli bir şekilde gerçekleştiriyoruz.</a:t>
            </a: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Tree>
    <p:extLst>
      <p:ext uri="{BB962C8B-B14F-4D97-AF65-F5344CB8AC3E}">
        <p14:creationId xmlns:p14="http://schemas.microsoft.com/office/powerpoint/2010/main" val="419443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465894" y="188640"/>
            <a:ext cx="8212212" cy="461665"/>
          </a:xfrm>
          <a:prstGeom prst="rect">
            <a:avLst/>
          </a:prstGeom>
          <a:noFill/>
        </p:spPr>
        <p:txBody>
          <a:bodyPr wrap="square" rtlCol="0">
            <a:spAutoFit/>
          </a:bodyPr>
          <a:lstStyle/>
          <a:p>
            <a:pPr algn="ctr"/>
            <a:r>
              <a:rPr lang="tr-TR" sz="2400" b="1" dirty="0">
                <a:solidFill>
                  <a:srgbClr val="C00000"/>
                </a:solidFill>
              </a:rPr>
              <a:t>MASAL OKULU PROJE AFİŞİMİZ</a:t>
            </a:r>
            <a:r>
              <a:rPr lang="tr-TR" sz="2400" b="1" dirty="0">
                <a:solidFill>
                  <a:srgbClr val="FFC000"/>
                </a:solidFill>
              </a:rPr>
              <a:t>.</a:t>
            </a:r>
            <a:endParaRPr lang="tr-TR" sz="2400" dirty="0">
              <a:solidFill>
                <a:srgbClr val="FFC000"/>
              </a:solidFill>
            </a:endParaRPr>
          </a:p>
        </p:txBody>
      </p:sp>
      <p:pic>
        <p:nvPicPr>
          <p:cNvPr id="4" name="Resim 3">
            <a:extLst>
              <a:ext uri="{FF2B5EF4-FFF2-40B4-BE49-F238E27FC236}">
                <a16:creationId xmlns:a16="http://schemas.microsoft.com/office/drawing/2014/main" xmlns="" id="{877AB8AD-4A01-40F6-B48B-535F3DD727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10438" y="836712"/>
            <a:ext cx="4123123" cy="5832648"/>
          </a:xfrm>
          <a:prstGeom prst="rect">
            <a:avLst/>
          </a:prstGeom>
        </p:spPr>
      </p:pic>
    </p:spTree>
    <p:extLst>
      <p:ext uri="{BB962C8B-B14F-4D97-AF65-F5344CB8AC3E}">
        <p14:creationId xmlns:p14="http://schemas.microsoft.com/office/powerpoint/2010/main" val="236417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70333" y="3140968"/>
            <a:ext cx="8352928" cy="792087"/>
          </a:xfrm>
        </p:spPr>
        <p:txBody>
          <a:bodyPr>
            <a:noAutofit/>
          </a:bodyPr>
          <a:lstStyle/>
          <a:p>
            <a:pPr algn="ctr">
              <a:lnSpc>
                <a:spcPct val="200000"/>
              </a:lnSpc>
            </a:pPr>
            <a:r>
              <a:rPr lang="tr-TR" sz="3600" b="1" dirty="0">
                <a:solidFill>
                  <a:srgbClr val="C00000"/>
                </a:solidFill>
                <a:latin typeface="Palatino Linotype" panose="02040502050505030304" pitchFamily="18" charset="0"/>
                <a:ea typeface="Carter One" panose="03080802040405060005" pitchFamily="66" charset="-94"/>
              </a:rPr>
              <a:t>PROJE TABANLI ÇALIŞMALAR</a:t>
            </a:r>
            <a:endParaRPr lang="tr-TR" sz="3600" dirty="0">
              <a:solidFill>
                <a:srgbClr val="C00000"/>
              </a:solidFill>
              <a:latin typeface="Palatino Linotype" panose="02040502050505030304" pitchFamily="18" charset="0"/>
              <a:ea typeface="Carter One" panose="03080802040405060005" pitchFamily="66" charset="-94"/>
            </a:endParaRPr>
          </a:p>
        </p:txBody>
      </p:sp>
      <p:pic>
        <p:nvPicPr>
          <p:cNvPr id="8" name="Resim 7">
            <a:extLst>
              <a:ext uri="{FF2B5EF4-FFF2-40B4-BE49-F238E27FC236}">
                <a16:creationId xmlns:a16="http://schemas.microsoft.com/office/drawing/2014/main" xmlns="" id="{612B73AE-4DDB-4007-AF12-EBFA38855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4" name="Resim 3">
            <a:extLst>
              <a:ext uri="{FF2B5EF4-FFF2-40B4-BE49-F238E27FC236}">
                <a16:creationId xmlns:a16="http://schemas.microsoft.com/office/drawing/2014/main" xmlns="" id="{5E0ED44D-466B-4444-A59A-046D80399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Tree>
    <p:extLst>
      <p:ext uri="{BB962C8B-B14F-4D97-AF65-F5344CB8AC3E}">
        <p14:creationId xmlns:p14="http://schemas.microsoft.com/office/powerpoint/2010/main" val="21551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3" name="Dikdörtgen 2"/>
          <p:cNvSpPr/>
          <p:nvPr/>
        </p:nvSpPr>
        <p:spPr>
          <a:xfrm>
            <a:off x="389424" y="3843656"/>
            <a:ext cx="8514743" cy="830997"/>
          </a:xfrm>
          <a:prstGeom prst="rect">
            <a:avLst/>
          </a:prstGeom>
        </p:spPr>
        <p:txBody>
          <a:bodyPr wrap="square">
            <a:spAutoFit/>
          </a:bodyPr>
          <a:lstStyle/>
          <a:p>
            <a:pPr algn="ctr"/>
            <a:r>
              <a:rPr lang="tr-TR" sz="2400" b="1" dirty="0">
                <a:latin typeface="Palatino Linotype" panose="02040502050505030304" pitchFamily="18" charset="0"/>
              </a:rPr>
              <a:t>TÜBİTAK 4006 bilim fuarı ile ilgili çalışmalar ilgili koordinatör öğretmen yönetiminde yapılmaktadır..  </a:t>
            </a: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
        <p:nvSpPr>
          <p:cNvPr id="8" name="Metin kutusu 7">
            <a:extLst>
              <a:ext uri="{FF2B5EF4-FFF2-40B4-BE49-F238E27FC236}">
                <a16:creationId xmlns:a16="http://schemas.microsoft.com/office/drawing/2014/main" xmlns="" id="{AE7C86E2-85DA-4D0A-B233-F71D0A66E687}"/>
              </a:ext>
            </a:extLst>
          </p:cNvPr>
          <p:cNvSpPr txBox="1"/>
          <p:nvPr/>
        </p:nvSpPr>
        <p:spPr>
          <a:xfrm>
            <a:off x="540690" y="2116519"/>
            <a:ext cx="8212212" cy="1319015"/>
          </a:xfrm>
          <a:prstGeom prst="rect">
            <a:avLst/>
          </a:prstGeom>
          <a:noFill/>
        </p:spPr>
        <p:txBody>
          <a:bodyPr wrap="square" rtlCol="0">
            <a:spAutoFit/>
          </a:bodyPr>
          <a:lstStyle/>
          <a:p>
            <a:pPr algn="ctr">
              <a:lnSpc>
                <a:spcPct val="150000"/>
              </a:lnSpc>
            </a:pPr>
            <a:r>
              <a:rPr lang="tr-TR" sz="2800" b="1" dirty="0">
                <a:solidFill>
                  <a:srgbClr val="C00000"/>
                </a:solidFill>
                <a:latin typeface="Palatino Linotype" panose="02040502050505030304" pitchFamily="18" charset="0"/>
              </a:rPr>
              <a:t>TÜBİTAK 4006 BİLİM FUARLARI DESTEKLEME PROGRAMI PROJESİ</a:t>
            </a:r>
          </a:p>
        </p:txBody>
      </p:sp>
    </p:spTree>
    <p:extLst>
      <p:ext uri="{BB962C8B-B14F-4D97-AF65-F5344CB8AC3E}">
        <p14:creationId xmlns:p14="http://schemas.microsoft.com/office/powerpoint/2010/main" val="104884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3" name="Dikdörtgen 2"/>
          <p:cNvSpPr/>
          <p:nvPr/>
        </p:nvSpPr>
        <p:spPr>
          <a:xfrm>
            <a:off x="691956" y="3645024"/>
            <a:ext cx="8212212" cy="1200329"/>
          </a:xfrm>
          <a:prstGeom prst="rect">
            <a:avLst/>
          </a:prstGeom>
        </p:spPr>
        <p:txBody>
          <a:bodyPr wrap="square">
            <a:spAutoFit/>
          </a:bodyPr>
          <a:lstStyle/>
          <a:p>
            <a:pPr algn="ctr"/>
            <a:r>
              <a:rPr lang="tr-TR" sz="2400" b="1" dirty="0">
                <a:latin typeface="Palatino Linotype" panose="02040502050505030304" pitchFamily="18" charset="0"/>
              </a:rPr>
              <a:t>Matematik öğretmenimiz Rıdvan ARPACI tarafından Etkileşimli Matematik e-</a:t>
            </a:r>
            <a:r>
              <a:rPr lang="tr-TR" sz="2400" b="1" dirty="0" err="1">
                <a:latin typeface="Palatino Linotype" panose="02040502050505030304" pitchFamily="18" charset="0"/>
              </a:rPr>
              <a:t>Twinning</a:t>
            </a:r>
            <a:r>
              <a:rPr lang="tr-TR" sz="2400" b="1" dirty="0">
                <a:latin typeface="Palatino Linotype" panose="02040502050505030304" pitchFamily="18" charset="0"/>
              </a:rPr>
              <a:t> proje çalışması yapılacaktır.</a:t>
            </a: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
        <p:nvSpPr>
          <p:cNvPr id="8" name="Metin kutusu 7">
            <a:extLst>
              <a:ext uri="{FF2B5EF4-FFF2-40B4-BE49-F238E27FC236}">
                <a16:creationId xmlns:a16="http://schemas.microsoft.com/office/drawing/2014/main" xmlns="" id="{AE7C86E2-85DA-4D0A-B233-F71D0A66E687}"/>
              </a:ext>
            </a:extLst>
          </p:cNvPr>
          <p:cNvSpPr txBox="1"/>
          <p:nvPr/>
        </p:nvSpPr>
        <p:spPr>
          <a:xfrm>
            <a:off x="484330" y="2492896"/>
            <a:ext cx="8212212" cy="523220"/>
          </a:xfrm>
          <a:prstGeom prst="rect">
            <a:avLst/>
          </a:prstGeom>
          <a:noFill/>
        </p:spPr>
        <p:txBody>
          <a:bodyPr wrap="square" rtlCol="0">
            <a:spAutoFit/>
          </a:bodyPr>
          <a:lstStyle/>
          <a:p>
            <a:pPr algn="ctr"/>
            <a:r>
              <a:rPr lang="tr-TR" sz="2800" b="1" dirty="0">
                <a:solidFill>
                  <a:srgbClr val="C00000"/>
                </a:solidFill>
                <a:latin typeface="Palatino Linotype" panose="02040502050505030304" pitchFamily="18" charset="0"/>
              </a:rPr>
              <a:t>e - TWINNING</a:t>
            </a:r>
          </a:p>
        </p:txBody>
      </p:sp>
    </p:spTree>
    <p:extLst>
      <p:ext uri="{BB962C8B-B14F-4D97-AF65-F5344CB8AC3E}">
        <p14:creationId xmlns:p14="http://schemas.microsoft.com/office/powerpoint/2010/main" val="121201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3" name="Dikdörtgen 2"/>
          <p:cNvSpPr/>
          <p:nvPr/>
        </p:nvSpPr>
        <p:spPr>
          <a:xfrm>
            <a:off x="691956" y="3645024"/>
            <a:ext cx="8212212" cy="830997"/>
          </a:xfrm>
          <a:prstGeom prst="rect">
            <a:avLst/>
          </a:prstGeom>
        </p:spPr>
        <p:txBody>
          <a:bodyPr wrap="square">
            <a:spAutoFit/>
          </a:bodyPr>
          <a:lstStyle/>
          <a:p>
            <a:pPr algn="ctr"/>
            <a:r>
              <a:rPr lang="tr-TR" sz="2400" b="1" dirty="0">
                <a:latin typeface="Palatino Linotype" panose="02040502050505030304" pitchFamily="18" charset="0"/>
              </a:rPr>
              <a:t>İlgili koordinatör öğretmenlerimiz tarafından gerekli eğitimler takip edilmekte ve hazırlıklar yapılmaktadır.</a:t>
            </a: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
        <p:nvSpPr>
          <p:cNvPr id="8" name="Metin kutusu 7">
            <a:extLst>
              <a:ext uri="{FF2B5EF4-FFF2-40B4-BE49-F238E27FC236}">
                <a16:creationId xmlns:a16="http://schemas.microsoft.com/office/drawing/2014/main" xmlns="" id="{AE7C86E2-85DA-4D0A-B233-F71D0A66E687}"/>
              </a:ext>
            </a:extLst>
          </p:cNvPr>
          <p:cNvSpPr txBox="1"/>
          <p:nvPr/>
        </p:nvSpPr>
        <p:spPr>
          <a:xfrm>
            <a:off x="484330" y="2492896"/>
            <a:ext cx="8212212" cy="523220"/>
          </a:xfrm>
          <a:prstGeom prst="rect">
            <a:avLst/>
          </a:prstGeom>
          <a:noFill/>
        </p:spPr>
        <p:txBody>
          <a:bodyPr wrap="square" rtlCol="0">
            <a:spAutoFit/>
          </a:bodyPr>
          <a:lstStyle/>
          <a:p>
            <a:pPr algn="ctr"/>
            <a:r>
              <a:rPr lang="tr-TR" sz="2800" b="1" dirty="0">
                <a:solidFill>
                  <a:srgbClr val="C00000"/>
                </a:solidFill>
                <a:latin typeface="Palatino Linotype" panose="02040502050505030304" pitchFamily="18" charset="0"/>
              </a:rPr>
              <a:t>ERASMUS</a:t>
            </a:r>
          </a:p>
        </p:txBody>
      </p:sp>
    </p:spTree>
    <p:extLst>
      <p:ext uri="{BB962C8B-B14F-4D97-AF65-F5344CB8AC3E}">
        <p14:creationId xmlns:p14="http://schemas.microsoft.com/office/powerpoint/2010/main" val="300078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3861048"/>
            <a:ext cx="8352928" cy="792087"/>
          </a:xfrm>
        </p:spPr>
        <p:txBody>
          <a:bodyPr>
            <a:noAutofit/>
          </a:bodyPr>
          <a:lstStyle/>
          <a:p>
            <a:pPr algn="ctr">
              <a:lnSpc>
                <a:spcPct val="200000"/>
              </a:lnSpc>
            </a:pPr>
            <a:r>
              <a:rPr lang="tr-TR" sz="3600" b="1" dirty="0">
                <a:solidFill>
                  <a:srgbClr val="C00000"/>
                </a:solidFill>
                <a:latin typeface="Palatino Linotype" panose="02040502050505030304" pitchFamily="18" charset="0"/>
                <a:ea typeface="Carter One" panose="03080802040405060005" pitchFamily="66" charset="-94"/>
              </a:rPr>
              <a:t>AKADEMİK ALANDA YAPILAN PROJELERİMİZ</a:t>
            </a:r>
            <a:endParaRPr lang="tr-TR" sz="3600" dirty="0">
              <a:solidFill>
                <a:srgbClr val="C00000"/>
              </a:solidFill>
              <a:latin typeface="Palatino Linotype" panose="02040502050505030304" pitchFamily="18" charset="0"/>
              <a:ea typeface="Carter One" panose="03080802040405060005" pitchFamily="66" charset="-94"/>
            </a:endParaRPr>
          </a:p>
        </p:txBody>
      </p:sp>
      <p:pic>
        <p:nvPicPr>
          <p:cNvPr id="4" name="Resim 3">
            <a:extLst>
              <a:ext uri="{FF2B5EF4-FFF2-40B4-BE49-F238E27FC236}">
                <a16:creationId xmlns:a16="http://schemas.microsoft.com/office/drawing/2014/main" xmlns="" id="{5E0ED44D-466B-4444-A59A-046D80399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pic>
        <p:nvPicPr>
          <p:cNvPr id="6" name="Resim 5">
            <a:extLst>
              <a:ext uri="{FF2B5EF4-FFF2-40B4-BE49-F238E27FC236}">
                <a16:creationId xmlns:a16="http://schemas.microsoft.com/office/drawing/2014/main" xmlns="" id="{8F0433EE-6C2D-4085-9483-6010BCDEA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65" y="168103"/>
            <a:ext cx="1512585" cy="1512585"/>
          </a:xfrm>
          <a:prstGeom prst="rect">
            <a:avLst/>
          </a:prstGeom>
        </p:spPr>
      </p:pic>
    </p:spTree>
    <p:extLst>
      <p:ext uri="{BB962C8B-B14F-4D97-AF65-F5344CB8AC3E}">
        <p14:creationId xmlns:p14="http://schemas.microsoft.com/office/powerpoint/2010/main" val="400589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751532" y="2332733"/>
            <a:ext cx="8212212" cy="523220"/>
          </a:xfrm>
          <a:prstGeom prst="rect">
            <a:avLst/>
          </a:prstGeom>
          <a:noFill/>
        </p:spPr>
        <p:txBody>
          <a:bodyPr wrap="square" rtlCol="0">
            <a:spAutoFit/>
          </a:bodyPr>
          <a:lstStyle/>
          <a:p>
            <a:pPr algn="ctr"/>
            <a:r>
              <a:rPr lang="tr-TR" sz="2800" b="1" dirty="0">
                <a:solidFill>
                  <a:srgbClr val="C00000"/>
                </a:solidFill>
                <a:latin typeface="Palatino Linotype" panose="02040502050505030304" pitchFamily="18" charset="0"/>
              </a:rPr>
              <a:t>BAŞARIYI YAKINDAN TAKİP PROJESİ</a:t>
            </a:r>
            <a:endParaRPr lang="tr-TR" sz="2800" dirty="0">
              <a:solidFill>
                <a:srgbClr val="C00000"/>
              </a:solidFill>
              <a:latin typeface="Palatino Linotype" panose="02040502050505030304" pitchFamily="18" charset="0"/>
            </a:endParaRPr>
          </a:p>
        </p:txBody>
      </p:sp>
      <p:sp>
        <p:nvSpPr>
          <p:cNvPr id="3" name="Dikdörtgen 2"/>
          <p:cNvSpPr/>
          <p:nvPr/>
        </p:nvSpPr>
        <p:spPr>
          <a:xfrm>
            <a:off x="539552" y="3460901"/>
            <a:ext cx="8064524" cy="2308324"/>
          </a:xfrm>
          <a:prstGeom prst="rect">
            <a:avLst/>
          </a:prstGeom>
        </p:spPr>
        <p:txBody>
          <a:bodyPr wrap="square">
            <a:spAutoFit/>
          </a:bodyPr>
          <a:lstStyle/>
          <a:p>
            <a:pPr algn="ctr"/>
            <a:r>
              <a:rPr lang="tr-TR" sz="2400" b="1" dirty="0">
                <a:latin typeface="Palatino Linotype" panose="02040502050505030304" pitchFamily="18" charset="0"/>
              </a:rPr>
              <a:t>Bu proje ile 8. sınıf öğrencilerimizin akademik gelişimlerini velilerimizle işbirliği yaparak takip ediyoruz. Öğrencilerimizin akademik olarak başarılını yükseltmek, eğitim faaliyetlerine olumlu yaklaşımlarını artırmak, sınavlara hazırlanmalarını sağlamak proje kapsamındaki temel hedeflerimizdir. </a:t>
            </a:r>
            <a:endParaRPr lang="tr-TR" sz="2400" dirty="0">
              <a:latin typeface="Palatino Linotype" panose="02040502050505030304" pitchFamily="18" charset="0"/>
            </a:endParaRP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Tree>
    <p:extLst>
      <p:ext uri="{BB962C8B-B14F-4D97-AF65-F5344CB8AC3E}">
        <p14:creationId xmlns:p14="http://schemas.microsoft.com/office/powerpoint/2010/main" val="280824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465894" y="260648"/>
            <a:ext cx="8212212" cy="461665"/>
          </a:xfrm>
          <a:prstGeom prst="rect">
            <a:avLst/>
          </a:prstGeom>
          <a:noFill/>
        </p:spPr>
        <p:txBody>
          <a:bodyPr wrap="square" rtlCol="0">
            <a:spAutoFit/>
          </a:bodyPr>
          <a:lstStyle/>
          <a:p>
            <a:pPr algn="ctr"/>
            <a:r>
              <a:rPr lang="tr-TR" sz="2400" b="1" dirty="0">
                <a:solidFill>
                  <a:srgbClr val="C00000"/>
                </a:solidFill>
              </a:rPr>
              <a:t>BAŞARIYI YAKINDAN TAKİP PROJE AFİŞİMİZ</a:t>
            </a:r>
            <a:endParaRPr lang="tr-TR" sz="2400" dirty="0">
              <a:solidFill>
                <a:srgbClr val="C00000"/>
              </a:solidFill>
            </a:endParaRPr>
          </a:p>
        </p:txBody>
      </p:sp>
      <p:pic>
        <p:nvPicPr>
          <p:cNvPr id="8" name="Resim 7">
            <a:extLst>
              <a:ext uri="{FF2B5EF4-FFF2-40B4-BE49-F238E27FC236}">
                <a16:creationId xmlns:a16="http://schemas.microsoft.com/office/drawing/2014/main" xmlns="" id="{676BE823-0D8E-2940-AF6F-1CEBD82568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58819" y="722313"/>
            <a:ext cx="4226362" cy="5978691"/>
          </a:xfrm>
          <a:prstGeom prst="rect">
            <a:avLst/>
          </a:prstGeom>
        </p:spPr>
      </p:pic>
      <p:sp>
        <p:nvSpPr>
          <p:cNvPr id="2" name="Dikdörtgen 1">
            <a:extLst>
              <a:ext uri="{FF2B5EF4-FFF2-40B4-BE49-F238E27FC236}">
                <a16:creationId xmlns:a16="http://schemas.microsoft.com/office/drawing/2014/main" xmlns="" id="{071F8957-EE8B-47C2-A0B6-3E9A238F2405}"/>
              </a:ext>
            </a:extLst>
          </p:cNvPr>
          <p:cNvSpPr/>
          <p:nvPr/>
        </p:nvSpPr>
        <p:spPr>
          <a:xfrm>
            <a:off x="2915816" y="5589240"/>
            <a:ext cx="432048" cy="144016"/>
          </a:xfrm>
          <a:prstGeom prst="rect">
            <a:avLst/>
          </a:prstGeom>
          <a:solidFill>
            <a:srgbClr val="C28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0102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1298639" y="2155020"/>
            <a:ext cx="6546722" cy="954107"/>
          </a:xfrm>
          <a:prstGeom prst="rect">
            <a:avLst/>
          </a:prstGeom>
          <a:noFill/>
        </p:spPr>
        <p:txBody>
          <a:bodyPr wrap="square" rtlCol="0">
            <a:spAutoFit/>
          </a:bodyPr>
          <a:lstStyle/>
          <a:p>
            <a:pPr algn="ctr"/>
            <a:r>
              <a:rPr lang="tr-TR" sz="2800" b="1" dirty="0">
                <a:solidFill>
                  <a:srgbClr val="C00000"/>
                </a:solidFill>
                <a:latin typeface="Palatino Linotype" panose="02040502050505030304" pitchFamily="18" charset="0"/>
              </a:rPr>
              <a:t>LGS’DEN KORKMUYORUM KENDİMİ DENİYORUM PROJESİ</a:t>
            </a:r>
            <a:endParaRPr lang="tr-TR" sz="2800" dirty="0">
              <a:solidFill>
                <a:srgbClr val="C00000"/>
              </a:solidFill>
              <a:latin typeface="Palatino Linotype" panose="02040502050505030304" pitchFamily="18" charset="0"/>
            </a:endParaRPr>
          </a:p>
        </p:txBody>
      </p:sp>
      <p:sp>
        <p:nvSpPr>
          <p:cNvPr id="3" name="Dikdörtgen 2"/>
          <p:cNvSpPr/>
          <p:nvPr/>
        </p:nvSpPr>
        <p:spPr>
          <a:xfrm>
            <a:off x="251521" y="3456435"/>
            <a:ext cx="8712224" cy="2677656"/>
          </a:xfrm>
          <a:prstGeom prst="rect">
            <a:avLst/>
          </a:prstGeom>
        </p:spPr>
        <p:txBody>
          <a:bodyPr wrap="square">
            <a:spAutoFit/>
          </a:bodyPr>
          <a:lstStyle/>
          <a:p>
            <a:pPr algn="ctr"/>
            <a:r>
              <a:rPr lang="tr-TR" sz="2400" b="1" dirty="0">
                <a:latin typeface="Palatino Linotype" panose="02040502050505030304" pitchFamily="18" charset="0"/>
              </a:rPr>
              <a:t>Bu proje ile il/ilçe milli eğitim müdürlüklerimizin organize ettiği LGS denemelerine ilaveten öğretmenlerimiz tarafından hazırlanan LGS deneme sınavlarını her ay düzenli olarak öğrencilerimize uyguluyoruz. Bu deneme sınavlarıyla hem öğrencilerimizin kazanım eksikliklerini tespit edip hem de sınav kültürünü (zaman ve stres yönetimi gibi) kazanmalarını sağlamayı amaçlıyoruz.</a:t>
            </a:r>
            <a:endParaRPr lang="tr-TR" sz="2400" dirty="0">
              <a:latin typeface="Palatino Linotype" panose="02040502050505030304" pitchFamily="18" charset="0"/>
            </a:endParaRP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Tree>
    <p:extLst>
      <p:ext uri="{BB962C8B-B14F-4D97-AF65-F5344CB8AC3E}">
        <p14:creationId xmlns:p14="http://schemas.microsoft.com/office/powerpoint/2010/main" val="63104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232947" y="274076"/>
            <a:ext cx="8678106" cy="461665"/>
          </a:xfrm>
          <a:prstGeom prst="rect">
            <a:avLst/>
          </a:prstGeom>
          <a:noFill/>
        </p:spPr>
        <p:txBody>
          <a:bodyPr wrap="square" rtlCol="0">
            <a:spAutoFit/>
          </a:bodyPr>
          <a:lstStyle/>
          <a:p>
            <a:pPr algn="ctr"/>
            <a:r>
              <a:rPr lang="tr-TR" sz="2400" b="1" dirty="0">
                <a:solidFill>
                  <a:srgbClr val="C00000"/>
                </a:solidFill>
              </a:rPr>
              <a:t>LGS’DEN KORKMUYORUM KENDİMİ DENİYORUM PROJE AFİŞİMİZ</a:t>
            </a:r>
            <a:endParaRPr lang="tr-TR" sz="2400" dirty="0">
              <a:solidFill>
                <a:srgbClr val="C00000"/>
              </a:solidFill>
            </a:endParaRPr>
          </a:p>
        </p:txBody>
      </p:sp>
      <p:pic>
        <p:nvPicPr>
          <p:cNvPr id="3" name="Resim 2">
            <a:extLst>
              <a:ext uri="{FF2B5EF4-FFF2-40B4-BE49-F238E27FC236}">
                <a16:creationId xmlns:a16="http://schemas.microsoft.com/office/drawing/2014/main" xmlns="" id="{C6FC5F6B-0E93-491F-964B-2AEDBD9D0F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00201" y="735741"/>
            <a:ext cx="4143597" cy="5861611"/>
          </a:xfrm>
          <a:prstGeom prst="rect">
            <a:avLst/>
          </a:prstGeom>
        </p:spPr>
      </p:pic>
    </p:spTree>
    <p:extLst>
      <p:ext uri="{BB962C8B-B14F-4D97-AF65-F5344CB8AC3E}">
        <p14:creationId xmlns:p14="http://schemas.microsoft.com/office/powerpoint/2010/main" val="363363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289424" y="3429000"/>
            <a:ext cx="6714746" cy="792087"/>
          </a:xfrm>
        </p:spPr>
        <p:txBody>
          <a:bodyPr>
            <a:noAutofit/>
          </a:bodyPr>
          <a:lstStyle/>
          <a:p>
            <a:pPr algn="ctr">
              <a:lnSpc>
                <a:spcPct val="200000"/>
              </a:lnSpc>
            </a:pPr>
            <a:r>
              <a:rPr lang="tr-TR" sz="4000" b="1" dirty="0">
                <a:solidFill>
                  <a:srgbClr val="C00000"/>
                </a:solidFill>
                <a:latin typeface="Palatino Linotype" panose="02040502050505030304" pitchFamily="18" charset="0"/>
                <a:ea typeface="Carter One" panose="03080802040405060005" pitchFamily="66" charset="-94"/>
              </a:rPr>
              <a:t>YEREL PROJELERİMİZ</a:t>
            </a:r>
            <a:endParaRPr lang="tr-TR" sz="4000" dirty="0">
              <a:solidFill>
                <a:srgbClr val="C00000"/>
              </a:solidFill>
              <a:latin typeface="Palatino Linotype" panose="02040502050505030304" pitchFamily="18" charset="0"/>
              <a:ea typeface="Carter One" panose="03080802040405060005" pitchFamily="66" charset="-94"/>
            </a:endParaRPr>
          </a:p>
        </p:txBody>
      </p:sp>
      <p:pic>
        <p:nvPicPr>
          <p:cNvPr id="8" name="Resim 7">
            <a:extLst>
              <a:ext uri="{FF2B5EF4-FFF2-40B4-BE49-F238E27FC236}">
                <a16:creationId xmlns:a16="http://schemas.microsoft.com/office/drawing/2014/main" xmlns="" id="{612B73AE-4DDB-4007-AF12-EBFA38855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68103"/>
            <a:ext cx="1512585" cy="1512585"/>
          </a:xfrm>
          <a:prstGeom prst="rect">
            <a:avLst/>
          </a:prstGeom>
        </p:spPr>
      </p:pic>
      <p:pic>
        <p:nvPicPr>
          <p:cNvPr id="4" name="Resim 3">
            <a:extLst>
              <a:ext uri="{FF2B5EF4-FFF2-40B4-BE49-F238E27FC236}">
                <a16:creationId xmlns:a16="http://schemas.microsoft.com/office/drawing/2014/main" xmlns="" id="{5E0ED44D-466B-4444-A59A-046D80399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Tree>
    <p:extLst>
      <p:ext uri="{BB962C8B-B14F-4D97-AF65-F5344CB8AC3E}">
        <p14:creationId xmlns:p14="http://schemas.microsoft.com/office/powerpoint/2010/main" val="89924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761582" y="2296976"/>
            <a:ext cx="8212212" cy="523220"/>
          </a:xfrm>
          <a:prstGeom prst="rect">
            <a:avLst/>
          </a:prstGeom>
          <a:noFill/>
        </p:spPr>
        <p:txBody>
          <a:bodyPr wrap="square" rtlCol="0">
            <a:spAutoFit/>
          </a:bodyPr>
          <a:lstStyle/>
          <a:p>
            <a:pPr algn="ctr"/>
            <a:r>
              <a:rPr lang="tr-TR" sz="2800" b="1" dirty="0">
                <a:solidFill>
                  <a:srgbClr val="C00000"/>
                </a:solidFill>
                <a:latin typeface="Palatino Linotype" panose="02040502050505030304" pitchFamily="18" charset="0"/>
              </a:rPr>
              <a:t>MASAL OKULU PROJESİ</a:t>
            </a:r>
            <a:endParaRPr lang="tr-TR" sz="2800" dirty="0">
              <a:solidFill>
                <a:srgbClr val="C00000"/>
              </a:solidFill>
              <a:latin typeface="Palatino Linotype" panose="02040502050505030304" pitchFamily="18" charset="0"/>
            </a:endParaRPr>
          </a:p>
        </p:txBody>
      </p:sp>
      <p:sp>
        <p:nvSpPr>
          <p:cNvPr id="3" name="Dikdörtgen 2"/>
          <p:cNvSpPr/>
          <p:nvPr/>
        </p:nvSpPr>
        <p:spPr>
          <a:xfrm>
            <a:off x="393672" y="3252975"/>
            <a:ext cx="8506250" cy="3046988"/>
          </a:xfrm>
          <a:prstGeom prst="rect">
            <a:avLst/>
          </a:prstGeom>
        </p:spPr>
        <p:txBody>
          <a:bodyPr wrap="square">
            <a:spAutoFit/>
          </a:bodyPr>
          <a:lstStyle/>
          <a:p>
            <a:pPr algn="ctr"/>
            <a:r>
              <a:rPr lang="tr-TR" sz="2400" b="1" dirty="0">
                <a:latin typeface="Palatino Linotype" panose="02040502050505030304" pitchFamily="18" charset="0"/>
              </a:rPr>
              <a:t>Projemizin içeriği Değerler Eğitimi kapsamında öğrencilerimize her ay bir temanın masallar yoluyla gizil olarak verilmesi hedeflenmektedir. Türkçe öğretmenimiz Hacı Hüseyin YILDIZ tarafından yapılacak olan bu projeyle; okulların öncelikli görevlerinden biri de iyi bireyler / vatandaşlar yetiştirmektir şiarıyla hareket edip öğrencilerimize kültürel ve evrensel insanî normları kazandırmayı arzuluyoruz.</a:t>
            </a:r>
          </a:p>
        </p:txBody>
      </p:sp>
      <p:pic>
        <p:nvPicPr>
          <p:cNvPr id="11" name="Resim 10">
            <a:extLst>
              <a:ext uri="{FF2B5EF4-FFF2-40B4-BE49-F238E27FC236}">
                <a16:creationId xmlns:a16="http://schemas.microsoft.com/office/drawing/2014/main" xmlns="" id="{FAE0D447-7572-4DF7-9B8E-7D066DA94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65" y="195812"/>
            <a:ext cx="1512585" cy="1512585"/>
          </a:xfrm>
          <a:prstGeom prst="rect">
            <a:avLst/>
          </a:prstGeom>
        </p:spPr>
      </p:pic>
      <p:pic>
        <p:nvPicPr>
          <p:cNvPr id="12" name="Resim 11">
            <a:extLst>
              <a:ext uri="{FF2B5EF4-FFF2-40B4-BE49-F238E27FC236}">
                <a16:creationId xmlns:a16="http://schemas.microsoft.com/office/drawing/2014/main" xmlns="" id="{042F09CF-FF55-47F2-96E0-778525BDA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691" y="82434"/>
            <a:ext cx="4194212" cy="1725279"/>
          </a:xfrm>
          <a:prstGeom prst="rect">
            <a:avLst/>
          </a:prstGeom>
        </p:spPr>
      </p:pic>
    </p:spTree>
    <p:extLst>
      <p:ext uri="{BB962C8B-B14F-4D97-AF65-F5344CB8AC3E}">
        <p14:creationId xmlns:p14="http://schemas.microsoft.com/office/powerpoint/2010/main" val="40175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alpha val="57000"/>
          </a:srgbClr>
        </a:solidFill>
        <a:effectLst/>
      </p:bgPr>
    </p:bg>
    <p:spTree>
      <p:nvGrpSpPr>
        <p:cNvPr id="1" name=""/>
        <p:cNvGrpSpPr/>
        <p:nvPr/>
      </p:nvGrpSpPr>
      <p:grpSpPr>
        <a:xfrm>
          <a:off x="0" y="0"/>
          <a:ext cx="0" cy="0"/>
          <a:chOff x="0" y="0"/>
          <a:chExt cx="0" cy="0"/>
        </a:xfrm>
      </p:grpSpPr>
      <p:sp>
        <p:nvSpPr>
          <p:cNvPr id="7" name="Metin kutusu 6"/>
          <p:cNvSpPr txBox="1"/>
          <p:nvPr/>
        </p:nvSpPr>
        <p:spPr>
          <a:xfrm>
            <a:off x="465894" y="188640"/>
            <a:ext cx="8212212" cy="461665"/>
          </a:xfrm>
          <a:prstGeom prst="rect">
            <a:avLst/>
          </a:prstGeom>
          <a:noFill/>
        </p:spPr>
        <p:txBody>
          <a:bodyPr wrap="square" rtlCol="0">
            <a:spAutoFit/>
          </a:bodyPr>
          <a:lstStyle/>
          <a:p>
            <a:pPr algn="ctr"/>
            <a:r>
              <a:rPr lang="tr-TR" sz="2400" b="1" dirty="0">
                <a:solidFill>
                  <a:srgbClr val="C00000"/>
                </a:solidFill>
              </a:rPr>
              <a:t>MASAL OKULU PROJE AFİŞİMİZ</a:t>
            </a:r>
            <a:r>
              <a:rPr lang="tr-TR" sz="2400" b="1" dirty="0">
                <a:solidFill>
                  <a:srgbClr val="FFC000"/>
                </a:solidFill>
              </a:rPr>
              <a:t>.</a:t>
            </a:r>
            <a:endParaRPr lang="tr-TR" sz="2400" dirty="0">
              <a:solidFill>
                <a:srgbClr val="FFC000"/>
              </a:solidFill>
            </a:endParaRPr>
          </a:p>
        </p:txBody>
      </p:sp>
      <p:pic>
        <p:nvPicPr>
          <p:cNvPr id="4" name="Resim 3">
            <a:extLst>
              <a:ext uri="{FF2B5EF4-FFF2-40B4-BE49-F238E27FC236}">
                <a16:creationId xmlns:a16="http://schemas.microsoft.com/office/drawing/2014/main" xmlns="" id="{877AB8AD-4A01-40F6-B48B-535F3DD727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10438" y="836712"/>
            <a:ext cx="4123123" cy="5832648"/>
          </a:xfrm>
          <a:prstGeom prst="rect">
            <a:avLst/>
          </a:prstGeom>
        </p:spPr>
      </p:pic>
    </p:spTree>
    <p:extLst>
      <p:ext uri="{BB962C8B-B14F-4D97-AF65-F5344CB8AC3E}">
        <p14:creationId xmlns:p14="http://schemas.microsoft.com/office/powerpoint/2010/main" val="941224508"/>
      </p:ext>
    </p:extLst>
  </p:cSld>
  <p:clrMapOvr>
    <a:masterClrMapping/>
  </p:clrMapOvr>
</p:sld>
</file>

<file path=ppt/theme/theme1.xml><?xml version="1.0" encoding="utf-8"?>
<a:theme xmlns:a="http://schemas.openxmlformats.org/drawingml/2006/main" name="Office Teması">
  <a:themeElements>
    <a:clrScheme name="Mavi Yeşi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TotalTime>
  <Words>278</Words>
  <Application>Microsoft Office PowerPoint</Application>
  <PresentationFormat>Ekran Gösterisi (4:3)</PresentationFormat>
  <Paragraphs>23</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Calibri Light</vt:lpstr>
      <vt:lpstr>Carter One</vt:lpstr>
      <vt:lpstr>Palatino Linotype</vt:lpstr>
      <vt:lpstr>Office Teması</vt:lpstr>
      <vt:lpstr>MUZAFFER GÜRER ORTAOKULU</vt:lpstr>
      <vt:lpstr>AKADEMİK ALANDA YAPILAN PROJELERİMİZ</vt:lpstr>
      <vt:lpstr>PowerPoint Sunusu</vt:lpstr>
      <vt:lpstr>PowerPoint Sunusu</vt:lpstr>
      <vt:lpstr>PowerPoint Sunusu</vt:lpstr>
      <vt:lpstr>PowerPoint Sunusu</vt:lpstr>
      <vt:lpstr>YEREL PROJELERİMİZ</vt:lpstr>
      <vt:lpstr>PowerPoint Sunusu</vt:lpstr>
      <vt:lpstr>PowerPoint Sunusu</vt:lpstr>
      <vt:lpstr>PowerPoint Sunusu</vt:lpstr>
      <vt:lpstr>PowerPoint Sunusu</vt:lpstr>
      <vt:lpstr>PROJE TABANLI ÇALIŞMALAR</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MUZAFFER GÜRER ORTAOKULU</dc:title>
  <dc:creator>aslı sertkaya</dc:creator>
  <cp:lastModifiedBy>lenovo</cp:lastModifiedBy>
  <cp:revision>26</cp:revision>
  <dcterms:created xsi:type="dcterms:W3CDTF">2020-12-07T18:54:02Z</dcterms:created>
  <dcterms:modified xsi:type="dcterms:W3CDTF">2022-02-21T13:19:16Z</dcterms:modified>
</cp:coreProperties>
</file>