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45" autoAdjust="0"/>
    <p:restoredTop sz="94696" autoAdjust="0"/>
  </p:normalViewPr>
  <p:slideViewPr>
    <p:cSldViewPr>
      <p:cViewPr>
        <p:scale>
          <a:sx n="125" d="100"/>
          <a:sy n="125" d="100"/>
        </p:scale>
        <p:origin x="-516" y="13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94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1836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2D03DF-41EB-483E-938A-45C9016F4975}" type="datetimeFigureOut">
              <a:rPr lang="tr-TR" smtClean="0"/>
              <a:pPr/>
              <a:t>31.01.2020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9E6233-9F34-4463-A88F-3C5782CBFBB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2010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E6233-9F34-4463-A88F-3C5782CBFBB4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CF568-CD8B-474C-83DA-6BD9A358C1D4}" type="datetime1">
              <a:rPr lang="tr-TR" smtClean="0"/>
              <a:pPr/>
              <a:t>31.01.2020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2CF9-11A2-49D4-8C3B-8AABA229A12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3A50E-1454-4706-B038-0BB9FCDE0AD9}" type="datetime1">
              <a:rPr lang="tr-TR" smtClean="0"/>
              <a:pPr/>
              <a:t>31.01.2020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2CF9-11A2-49D4-8C3B-8AABA229A12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1F666-025D-4762-9D62-E8F2A020C943}" type="datetime1">
              <a:rPr lang="tr-TR" smtClean="0"/>
              <a:pPr/>
              <a:t>31.01.2020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2CF9-11A2-49D4-8C3B-8AABA229A12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2ECA4-7FBC-44D8-B144-B73B29D5591D}" type="datetime1">
              <a:rPr lang="tr-TR" smtClean="0"/>
              <a:pPr/>
              <a:t>31.01.2020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2CF9-11A2-49D4-8C3B-8AABA229A12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24777-7CF7-4A1F-8678-F5742B0D3559}" type="datetime1">
              <a:rPr lang="tr-TR" smtClean="0"/>
              <a:pPr/>
              <a:t>31.01.2020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2CF9-11A2-49D4-8C3B-8AABA229A12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DDD79-C1B9-44BE-ADF2-625CE0616D74}" type="datetime1">
              <a:rPr lang="tr-TR" smtClean="0"/>
              <a:pPr/>
              <a:t>31.01.2020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2CF9-11A2-49D4-8C3B-8AABA229A12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E3F0B-124E-4DAF-9DCF-19743609C2E1}" type="datetime1">
              <a:rPr lang="tr-TR" smtClean="0"/>
              <a:pPr/>
              <a:t>31.01.2020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2CF9-11A2-49D4-8C3B-8AABA229A12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0649D-0EA0-46CD-B508-9F9F1ED6EBC2}" type="datetime1">
              <a:rPr lang="tr-TR" smtClean="0"/>
              <a:pPr/>
              <a:t>31.01.2020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2CF9-11A2-49D4-8C3B-8AABA229A12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53A96-0F3C-423C-9841-DB5E336C3705}" type="datetime1">
              <a:rPr lang="tr-TR" smtClean="0"/>
              <a:pPr/>
              <a:t>31.01.2020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2CF9-11A2-49D4-8C3B-8AABA229A12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3B594-90D9-4409-8929-6A545D4B06DE}" type="datetime1">
              <a:rPr lang="tr-TR" smtClean="0"/>
              <a:pPr/>
              <a:t>31.01.2020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2CF9-11A2-49D4-8C3B-8AABA229A12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E048E-5A59-4B50-8BC0-8374B4286183}" type="datetime1">
              <a:rPr lang="tr-TR" smtClean="0"/>
              <a:pPr/>
              <a:t>31.01.2020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2CF9-11A2-49D4-8C3B-8AABA229A12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3608D-FE1C-4A1D-8A25-F1C05C12DEC9}" type="datetime1">
              <a:rPr lang="tr-TR" smtClean="0"/>
              <a:pPr/>
              <a:t>31.01.2020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2CF9-11A2-49D4-8C3B-8AABA229A12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://www.meb.gov.tr/webmaster/mebwebmaster/MEBlogo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webmaster/mebwebmaster/MEBlogo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webmaster/mebwebmaster/MEBlogo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webmaster/mebwebmaster/MEBlogo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webmaster/mebwebmaster/MEBlogo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webmaster/mebwebmaster/MEBlogo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714380"/>
          </a:xfr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1800" b="1" dirty="0" smtClean="0">
                <a:latin typeface="Arial" pitchFamily="34" charset="0"/>
                <a:cs typeface="Arial" pitchFamily="34" charset="0"/>
              </a:rPr>
              <a:t>MUZAFFER GÜRER ORTAOKULU</a:t>
            </a:r>
            <a:r>
              <a:rPr lang="tr-TR" sz="1800" dirty="0">
                <a:latin typeface="Arial" pitchFamily="34" charset="0"/>
                <a:cs typeface="Arial" pitchFamily="34" charset="0"/>
              </a:rPr>
              <a:t/>
            </a:r>
            <a:br>
              <a:rPr lang="tr-TR" sz="1800" dirty="0">
                <a:latin typeface="Arial" pitchFamily="34" charset="0"/>
                <a:cs typeface="Arial" pitchFamily="34" charset="0"/>
              </a:rPr>
            </a:br>
            <a:r>
              <a:rPr lang="tr-TR" sz="1800" b="1" dirty="0">
                <a:latin typeface="Arial" pitchFamily="34" charset="0"/>
                <a:cs typeface="Arial" pitchFamily="34" charset="0"/>
              </a:rPr>
              <a:t>KAMU HİZMET STANDARTLARI TABLOSU</a:t>
            </a:r>
            <a:endParaRPr lang="tr-TR" sz="1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idx="1"/>
          </p:nvPr>
        </p:nvGraphicFramePr>
        <p:xfrm>
          <a:off x="142843" y="928670"/>
          <a:ext cx="8858314" cy="5786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9"/>
                <a:gridCol w="1770557"/>
                <a:gridCol w="4771290"/>
                <a:gridCol w="1887838"/>
              </a:tblGrid>
              <a:tr h="1498657"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latin typeface="Arial"/>
                          <a:ea typeface="Times New Roman"/>
                          <a:cs typeface="Times New Roman"/>
                        </a:rPr>
                        <a:t>   SIRA </a:t>
                      </a:r>
                      <a:r>
                        <a:rPr lang="tr-TR" sz="1800" b="1" dirty="0">
                          <a:latin typeface="Arial"/>
                          <a:ea typeface="Times New Roman"/>
                          <a:cs typeface="Times New Roman"/>
                        </a:rPr>
                        <a:t>NO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b="1" dirty="0">
                          <a:latin typeface="Arial"/>
                          <a:ea typeface="Times New Roman"/>
                          <a:cs typeface="Times New Roman"/>
                        </a:rPr>
                        <a:t>HİZMET  ADI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latin typeface="Arial"/>
                          <a:ea typeface="Times New Roman"/>
                          <a:cs typeface="Times New Roman"/>
                        </a:rPr>
                        <a:t>İSTENEN </a:t>
                      </a:r>
                      <a:r>
                        <a:rPr lang="tr-TR" sz="1800" b="1" dirty="0">
                          <a:latin typeface="Arial"/>
                          <a:ea typeface="Times New Roman"/>
                          <a:cs typeface="Times New Roman"/>
                        </a:rPr>
                        <a:t>BELGELER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800" b="1">
                          <a:latin typeface="Arial"/>
                          <a:ea typeface="Times New Roman"/>
                          <a:cs typeface="Times New Roman"/>
                        </a:rPr>
                        <a:t>HİZMETİN TAMAMLANMA SÜRESİ</a:t>
                      </a:r>
                      <a:endParaRPr lang="tr-TR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800" b="1">
                          <a:latin typeface="Arial"/>
                          <a:ea typeface="Times New Roman"/>
                          <a:cs typeface="Times New Roman"/>
                        </a:rPr>
                        <a:t>(EN GEÇ)</a:t>
                      </a:r>
                      <a:endParaRPr lang="tr-T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325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tr-TR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b="1" dirty="0">
                          <a:latin typeface="Arial"/>
                          <a:ea typeface="Times New Roman"/>
                          <a:cs typeface="Times New Roman"/>
                        </a:rPr>
                        <a:t>Öğrenci Kayıt İşlemleri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4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latin typeface="Arial"/>
                          <a:ea typeface="Times New Roman"/>
                          <a:cs typeface="Times New Roman"/>
                        </a:rPr>
                        <a:t>1.T.C </a:t>
                      </a:r>
                      <a:r>
                        <a:rPr lang="tr-TR" sz="1400" dirty="0">
                          <a:latin typeface="Arial"/>
                          <a:ea typeface="Times New Roman"/>
                          <a:cs typeface="Times New Roman"/>
                        </a:rPr>
                        <a:t>Kimlik Numarası Olan Nüfus Cüzdanı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20 </a:t>
                      </a:r>
                      <a:r>
                        <a:rPr lang="tr-TR" sz="1400" b="1" dirty="0" err="1">
                          <a:latin typeface="Arial"/>
                          <a:ea typeface="Times New Roman"/>
                          <a:cs typeface="Times New Roman"/>
                        </a:rPr>
                        <a:t>Dk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325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tr-TR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b="1" dirty="0">
                          <a:latin typeface="Arial"/>
                          <a:ea typeface="Times New Roman"/>
                          <a:cs typeface="Times New Roman"/>
                        </a:rPr>
                        <a:t>Öğrenci Nakil İşlemleri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4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latin typeface="Arial"/>
                          <a:ea typeface="Times New Roman"/>
                          <a:cs typeface="Times New Roman"/>
                        </a:rPr>
                        <a:t>1.Veli </a:t>
                      </a:r>
                      <a:r>
                        <a:rPr lang="tr-TR" sz="1400" dirty="0">
                          <a:latin typeface="Arial"/>
                          <a:ea typeface="Times New Roman"/>
                          <a:cs typeface="Times New Roman"/>
                        </a:rPr>
                        <a:t>Dilekçesi</a:t>
                      </a:r>
                      <a:br>
                        <a:rPr lang="tr-TR" sz="1400" dirty="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tr-TR" sz="1400" dirty="0">
                          <a:latin typeface="Arial"/>
                          <a:ea typeface="Times New Roman"/>
                          <a:cs typeface="Times New Roman"/>
                        </a:rPr>
                        <a:t>2.TC Kimlik numarası olan nüfus cüzdanı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20 </a:t>
                      </a:r>
                      <a:r>
                        <a:rPr lang="tr-TR" sz="1400" b="1" dirty="0" err="1">
                          <a:latin typeface="Arial"/>
                          <a:ea typeface="Times New Roman"/>
                          <a:cs typeface="Times New Roman"/>
                        </a:rPr>
                        <a:t>Dk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28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tr-TR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b="1" dirty="0">
                          <a:latin typeface="Arial"/>
                          <a:ea typeface="Times New Roman"/>
                          <a:cs typeface="Times New Roman"/>
                        </a:rPr>
                        <a:t>Denklik ile Kayıt İşlemleri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tr-TR" sz="1400" dirty="0" smtClean="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tr-TR" sz="1400" dirty="0">
                          <a:latin typeface="Arial"/>
                          <a:ea typeface="Times New Roman"/>
                          <a:cs typeface="Times New Roman"/>
                        </a:rPr>
                        <a:t>. T.C Kimlik Numaralı Nüfus Cüzdanı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tr-TR" sz="1400" dirty="0">
                          <a:latin typeface="Arial"/>
                          <a:ea typeface="Times New Roman"/>
                          <a:cs typeface="Times New Roman"/>
                        </a:rPr>
                        <a:t>2. Denklik Belgesi 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>
                          <a:latin typeface="Arial"/>
                          <a:ea typeface="Times New Roman"/>
                          <a:cs typeface="Times New Roman"/>
                        </a:rPr>
                        <a:t>20 </a:t>
                      </a:r>
                      <a:r>
                        <a:rPr lang="tr-TR" sz="1400" b="1" dirty="0" err="1">
                          <a:latin typeface="Arial"/>
                          <a:ea typeface="Times New Roman"/>
                          <a:cs typeface="Times New Roman"/>
                        </a:rPr>
                        <a:t>Dk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570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tr-TR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b="1" dirty="0">
                          <a:latin typeface="Arial"/>
                          <a:ea typeface="Times New Roman"/>
                          <a:cs typeface="Times New Roman"/>
                        </a:rPr>
                        <a:t>Öğrenim Belgesi ve Diploma Kayıt Örneği 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4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tr-TR" sz="1400" dirty="0">
                          <a:latin typeface="Arial"/>
                          <a:ea typeface="Times New Roman"/>
                          <a:cs typeface="Times New Roman"/>
                        </a:rPr>
                        <a:t>. Dilekçe</a:t>
                      </a:r>
                      <a:br>
                        <a:rPr lang="tr-TR" sz="1400" dirty="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tr-TR" sz="1400" dirty="0">
                          <a:latin typeface="Arial"/>
                          <a:ea typeface="Times New Roman"/>
                          <a:cs typeface="Times New Roman"/>
                        </a:rPr>
                        <a:t>2. Savaş, sel, deprem, yangın gibi nedenlerle okul kayıtları yok olmuş ise, öğrenim durumlarını kanıtlayan belge. 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dirty="0">
                          <a:latin typeface="Arial"/>
                          <a:ea typeface="Times New Roman"/>
                          <a:cs typeface="Times New Roman"/>
                        </a:rPr>
                        <a:t>3.TC Kimlik No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20 </a:t>
                      </a:r>
                      <a:r>
                        <a:rPr lang="tr-TR" sz="1400" b="1" dirty="0" err="1">
                          <a:latin typeface="Arial"/>
                          <a:ea typeface="Times New Roman"/>
                          <a:cs typeface="Times New Roman"/>
                        </a:rPr>
                        <a:t>Dk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28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tr-TR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Öğrenci </a:t>
                      </a:r>
                      <a:r>
                        <a:rPr lang="tr-TR" sz="1400" b="1" dirty="0">
                          <a:latin typeface="Arial"/>
                          <a:ea typeface="Times New Roman"/>
                          <a:cs typeface="Times New Roman"/>
                        </a:rPr>
                        <a:t>Belgesi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tr-TR" sz="1400" dirty="0">
                          <a:latin typeface="Arial"/>
                          <a:ea typeface="Times New Roman"/>
                          <a:cs typeface="Times New Roman"/>
                        </a:rPr>
                        <a:t>. Velinin sözlü beyanı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dirty="0">
                          <a:latin typeface="Arial"/>
                          <a:ea typeface="Times New Roman"/>
                          <a:cs typeface="Times New Roman"/>
                        </a:rPr>
                        <a:t>2. Öğrenci Okul </a:t>
                      </a:r>
                      <a:r>
                        <a:rPr lang="tr-TR" sz="1400" dirty="0" smtClean="0">
                          <a:latin typeface="Arial"/>
                          <a:ea typeface="Times New Roman"/>
                          <a:cs typeface="Times New Roman"/>
                        </a:rPr>
                        <a:t>Numarası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>
                          <a:latin typeface="Arial"/>
                          <a:ea typeface="Times New Roman"/>
                          <a:cs typeface="Times New Roman"/>
                        </a:rPr>
                        <a:t>15 </a:t>
                      </a:r>
                      <a:r>
                        <a:rPr lang="tr-TR" sz="1400" b="1" dirty="0" err="1">
                          <a:latin typeface="Arial"/>
                          <a:ea typeface="Times New Roman"/>
                          <a:cs typeface="Times New Roman"/>
                        </a:rPr>
                        <a:t>Dk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" name="4 Resim" descr="http://www.meb.gov.tr/webmaster/mebwebmaster/MEBlogo_2.jpg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34" y="142852"/>
            <a:ext cx="774667" cy="6429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7 Resim" descr="http://www.meb.gov.tr/webmaster/mebwebmaster/MEBlogo_2.jpg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15272" y="142852"/>
            <a:ext cx="774667" cy="6429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5 İçerik Yer Tutucusu"/>
          <p:cNvGraphicFramePr>
            <a:graphicFrameLocks/>
          </p:cNvGraphicFramePr>
          <p:nvPr/>
        </p:nvGraphicFramePr>
        <p:xfrm>
          <a:off x="142845" y="928670"/>
          <a:ext cx="8858311" cy="57983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097"/>
                <a:gridCol w="1830089"/>
                <a:gridCol w="4771289"/>
                <a:gridCol w="1887836"/>
              </a:tblGrid>
              <a:tr h="1285884"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latin typeface="Arial"/>
                          <a:ea typeface="Times New Roman"/>
                          <a:cs typeface="Times New Roman"/>
                        </a:rPr>
                        <a:t> SIRA </a:t>
                      </a:r>
                      <a:r>
                        <a:rPr lang="tr-TR" sz="1800" b="1" dirty="0">
                          <a:latin typeface="Arial"/>
                          <a:ea typeface="Times New Roman"/>
                          <a:cs typeface="Times New Roman"/>
                        </a:rPr>
                        <a:t>NO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b="1" dirty="0">
                          <a:latin typeface="Arial"/>
                          <a:ea typeface="Times New Roman"/>
                          <a:cs typeface="Times New Roman"/>
                        </a:rPr>
                        <a:t>HİZMET  ADI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b="1" dirty="0">
                          <a:latin typeface="Arial"/>
                          <a:ea typeface="Times New Roman"/>
                          <a:cs typeface="Times New Roman"/>
                        </a:rPr>
                        <a:t>İSTENEN BELGELER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800" b="1" dirty="0">
                          <a:latin typeface="Arial"/>
                          <a:ea typeface="Times New Roman"/>
                          <a:cs typeface="Times New Roman"/>
                        </a:rPr>
                        <a:t>HİZMETİN TAMAMLANMA SÜRESİ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800" b="1" dirty="0">
                          <a:latin typeface="Arial"/>
                          <a:ea typeface="Times New Roman"/>
                          <a:cs typeface="Times New Roman"/>
                        </a:rPr>
                        <a:t>(EN GEÇ)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00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  <a:endParaRPr lang="tr-TR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tr-TR" sz="1400" b="1">
                          <a:latin typeface="Arial"/>
                          <a:ea typeface="Times New Roman"/>
                          <a:cs typeface="Times New Roman"/>
                        </a:rPr>
                        <a:t>İlköğretim Diploması</a:t>
                      </a:r>
                      <a:endParaRPr lang="tr-T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tr-TR" sz="1400" dirty="0">
                          <a:latin typeface="Arial"/>
                          <a:ea typeface="Times New Roman"/>
                          <a:cs typeface="Times New Roman"/>
                        </a:rPr>
                        <a:t>1.Sözlü Başvuru</a:t>
                      </a:r>
                      <a:endParaRPr lang="tr-T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/>
                      <a:r>
                        <a:rPr lang="tr-TR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15 </a:t>
                      </a:r>
                      <a:r>
                        <a:rPr lang="tr-TR" sz="1400" b="1" dirty="0" err="1">
                          <a:latin typeface="Arial"/>
                          <a:ea typeface="Times New Roman"/>
                          <a:cs typeface="Times New Roman"/>
                        </a:rPr>
                        <a:t>Dk</a:t>
                      </a:r>
                      <a:endParaRPr lang="tr-T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500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</a:t>
                      </a:r>
                      <a:endParaRPr lang="tr-TR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tr-TR" sz="1400" b="1">
                          <a:latin typeface="Arial"/>
                          <a:ea typeface="Times New Roman"/>
                          <a:cs typeface="Times New Roman"/>
                        </a:rPr>
                        <a:t>Merkezi Sınav İşlemleri (SBS-OGS) </a:t>
                      </a:r>
                      <a:endParaRPr lang="tr-T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tr-TR" sz="14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r>
                        <a:rPr lang="tr-TR" sz="1400" dirty="0" smtClean="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tr-TR" sz="1400" dirty="0">
                          <a:latin typeface="Arial"/>
                          <a:ea typeface="Times New Roman"/>
                          <a:cs typeface="Times New Roman"/>
                        </a:rPr>
                        <a:t>. Banka dekontu </a:t>
                      </a:r>
                      <a:endParaRPr lang="tr-T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/>
                      <a:r>
                        <a:rPr lang="tr-TR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30</a:t>
                      </a:r>
                      <a:r>
                        <a:rPr lang="tr-TR" sz="1400" b="1" baseline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tr-TR" sz="1400" b="1" baseline="0" dirty="0" err="1" smtClean="0">
                          <a:latin typeface="Arial"/>
                          <a:ea typeface="Times New Roman"/>
                          <a:cs typeface="Times New Roman"/>
                        </a:rPr>
                        <a:t>Dk</a:t>
                      </a:r>
                      <a:endParaRPr lang="tr-T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003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</a:t>
                      </a:r>
                      <a:endParaRPr lang="tr-TR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tr-TR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endParaRPr lang="tr-TR" sz="14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endParaRPr lang="tr-TR" sz="14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endParaRPr lang="tr-TR" sz="14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r>
                        <a:rPr lang="tr-TR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Merkezi </a:t>
                      </a:r>
                      <a:r>
                        <a:rPr lang="tr-TR" sz="1400" b="1" dirty="0">
                          <a:latin typeface="Arial"/>
                          <a:ea typeface="Times New Roman"/>
                          <a:cs typeface="Times New Roman"/>
                        </a:rPr>
                        <a:t>Sınav İşlemleri (Parasız Yatılılık ve Bursluluk Sınavı)</a:t>
                      </a:r>
                      <a:endParaRPr lang="tr-T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tr-TR" sz="1400" dirty="0">
                          <a:latin typeface="Arial"/>
                          <a:ea typeface="Times New Roman"/>
                          <a:cs typeface="Times New Roman"/>
                        </a:rPr>
                        <a:t>1. Öğrenci ailesinin maddi durumunu gösterir beyanname ve ekleri </a:t>
                      </a:r>
                      <a:br>
                        <a:rPr lang="tr-TR" sz="1400" dirty="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tr-TR" sz="1400" dirty="0">
                          <a:latin typeface="Arial"/>
                          <a:ea typeface="Times New Roman"/>
                          <a:cs typeface="Times New Roman"/>
                        </a:rPr>
                        <a:t>2. Öğretmen çocuğu kontenjanından başvuru yapacak öğrenciler için; öğretmen çocuğu olduğunu gösterir belge </a:t>
                      </a:r>
                      <a:br>
                        <a:rPr lang="tr-TR" sz="1400" dirty="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tr-TR" sz="1400" dirty="0">
                          <a:latin typeface="Arial"/>
                          <a:ea typeface="Times New Roman"/>
                          <a:cs typeface="Times New Roman"/>
                        </a:rPr>
                        <a:t>3. 2828 ile 5395 sayılı Kanunlar kapsamına giren çocuk ve ailesinin oturduğu yerde ilköğretim okulu (taşımalı eğitim kapsamında olanlar dâhil) bulunmayan çocuk olduklarına dair belgeler, </a:t>
                      </a:r>
                      <a:br>
                        <a:rPr lang="tr-TR" sz="1400" dirty="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tr-TR" sz="1400" dirty="0">
                          <a:latin typeface="Arial"/>
                          <a:ea typeface="Times New Roman"/>
                          <a:cs typeface="Times New Roman"/>
                        </a:rPr>
                        <a:t>4. Nüfus kayıt Örneği </a:t>
                      </a:r>
                      <a:br>
                        <a:rPr lang="tr-TR" sz="1400" dirty="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tr-TR" sz="1400" dirty="0">
                          <a:latin typeface="Arial"/>
                          <a:ea typeface="Times New Roman"/>
                          <a:cs typeface="Times New Roman"/>
                        </a:rPr>
                        <a:t>5. Ek-1 Belgesi </a:t>
                      </a:r>
                      <a:endParaRPr lang="tr-T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tr-TR" sz="14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/>
                      <a:endParaRPr lang="tr-TR" sz="14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/>
                      <a:endParaRPr lang="tr-TR" sz="14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/>
                      <a:endParaRPr lang="tr-TR" sz="14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/>
                      <a:endParaRPr lang="tr-TR" sz="14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/>
                      <a:r>
                        <a:rPr lang="tr-TR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30</a:t>
                      </a:r>
                      <a:r>
                        <a:rPr lang="tr-TR" sz="1400" b="1" baseline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tr-TR" sz="1400" b="1" baseline="0" dirty="0" err="1" smtClean="0">
                          <a:latin typeface="Arial"/>
                          <a:ea typeface="Times New Roman"/>
                          <a:cs typeface="Times New Roman"/>
                        </a:rPr>
                        <a:t>Dk</a:t>
                      </a:r>
                      <a:endParaRPr lang="tr-T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500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4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tr-TR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b="1">
                          <a:latin typeface="Arial"/>
                          <a:ea typeface="Times New Roman"/>
                          <a:cs typeface="Times New Roman"/>
                        </a:rPr>
                        <a:t>OGS İşlemleri(Başvuru tercih)</a:t>
                      </a:r>
                      <a:endParaRPr lang="tr-T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dirty="0">
                          <a:latin typeface="Arial"/>
                          <a:ea typeface="Times New Roman"/>
                          <a:cs typeface="Times New Roman"/>
                        </a:rPr>
                        <a:t>1.Başvuru Formu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dirty="0">
                          <a:latin typeface="Arial"/>
                          <a:ea typeface="Times New Roman"/>
                          <a:cs typeface="Times New Roman"/>
                        </a:rPr>
                        <a:t>2.Tercih Formu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30 </a:t>
                      </a:r>
                      <a:r>
                        <a:rPr lang="tr-TR" sz="1400" b="1" dirty="0" err="1" smtClean="0">
                          <a:latin typeface="Arial"/>
                          <a:ea typeface="Times New Roman"/>
                          <a:cs typeface="Times New Roman"/>
                        </a:rPr>
                        <a:t>Dk</a:t>
                      </a:r>
                      <a:endParaRPr lang="tr-TR" sz="14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3 Başlık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714380"/>
          </a:xfr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tr-TR" sz="1800" b="1" dirty="0" smtClean="0">
                <a:latin typeface="Arial" pitchFamily="34" charset="0"/>
                <a:cs typeface="Arial" pitchFamily="34" charset="0"/>
              </a:rPr>
              <a:t>MUZAFFER GÜRER ORTAOKULU</a:t>
            </a:r>
            <a:r>
              <a:rPr lang="tr-TR" sz="1800" dirty="0">
                <a:latin typeface="Arial" pitchFamily="34" charset="0"/>
                <a:cs typeface="Arial" pitchFamily="34" charset="0"/>
              </a:rPr>
              <a:t/>
            </a:r>
            <a:br>
              <a:rPr lang="tr-TR" sz="1800" dirty="0">
                <a:latin typeface="Arial" pitchFamily="34" charset="0"/>
                <a:cs typeface="Arial" pitchFamily="34" charset="0"/>
              </a:rPr>
            </a:br>
            <a:r>
              <a:rPr lang="tr-TR" sz="1800" b="1" dirty="0">
                <a:latin typeface="Arial" pitchFamily="34" charset="0"/>
                <a:cs typeface="Arial" pitchFamily="34" charset="0"/>
              </a:rPr>
              <a:t>KAMU HİZMET STANDARTLARI TABLOSU</a:t>
            </a:r>
            <a:endParaRPr lang="tr-TR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8 Resim" descr="http://www.meb.gov.tr/webmaster/mebwebmaster/MEBlogo_2.jpg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142852"/>
            <a:ext cx="774667" cy="6429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9 Resim" descr="http://www.meb.gov.tr/webmaster/mebwebmaster/MEBlogo_2.jpg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15272" y="142852"/>
            <a:ext cx="774667" cy="6429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5 İçerik Yer Tutucusu"/>
          <p:cNvGraphicFramePr>
            <a:graphicFrameLocks/>
          </p:cNvGraphicFramePr>
          <p:nvPr/>
        </p:nvGraphicFramePr>
        <p:xfrm>
          <a:off x="142843" y="928670"/>
          <a:ext cx="8858314" cy="5857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9"/>
                <a:gridCol w="1770557"/>
                <a:gridCol w="4771290"/>
                <a:gridCol w="1887838"/>
              </a:tblGrid>
              <a:tr h="1428760"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latin typeface="Arial"/>
                          <a:ea typeface="Times New Roman"/>
                          <a:cs typeface="Times New Roman"/>
                        </a:rPr>
                        <a:t>  SIRA </a:t>
                      </a:r>
                      <a:r>
                        <a:rPr lang="tr-TR" sz="1800" b="1" dirty="0">
                          <a:latin typeface="Arial"/>
                          <a:ea typeface="Times New Roman"/>
                          <a:cs typeface="Times New Roman"/>
                        </a:rPr>
                        <a:t>NO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b="1" dirty="0">
                          <a:latin typeface="Arial"/>
                          <a:ea typeface="Times New Roman"/>
                          <a:cs typeface="Times New Roman"/>
                        </a:rPr>
                        <a:t>HİZMET  ADI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b="1" dirty="0">
                          <a:latin typeface="Arial"/>
                          <a:ea typeface="Times New Roman"/>
                          <a:cs typeface="Times New Roman"/>
                        </a:rPr>
                        <a:t>İSTENEN BELGELER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800" b="1">
                          <a:latin typeface="Arial"/>
                          <a:ea typeface="Times New Roman"/>
                          <a:cs typeface="Times New Roman"/>
                        </a:rPr>
                        <a:t>HİZMETİN TAMAMLANMA SÜRESİ</a:t>
                      </a:r>
                      <a:endParaRPr lang="tr-TR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800" b="1">
                          <a:latin typeface="Arial"/>
                          <a:ea typeface="Times New Roman"/>
                          <a:cs typeface="Times New Roman"/>
                        </a:rPr>
                        <a:t>(EN GEÇ)</a:t>
                      </a:r>
                      <a:endParaRPr lang="tr-T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336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</a:t>
                      </a:r>
                      <a:endParaRPr lang="tr-TR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b="1" dirty="0">
                          <a:latin typeface="Arial"/>
                          <a:ea typeface="Times New Roman"/>
                          <a:cs typeface="Times New Roman"/>
                        </a:rPr>
                        <a:t>Öğrenci İzinleri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4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latin typeface="Arial"/>
                          <a:ea typeface="Times New Roman"/>
                          <a:cs typeface="Times New Roman"/>
                        </a:rPr>
                        <a:t>1.Velinin </a:t>
                      </a:r>
                      <a:r>
                        <a:rPr lang="tr-TR" sz="1400" dirty="0">
                          <a:latin typeface="Arial"/>
                          <a:ea typeface="Times New Roman"/>
                          <a:cs typeface="Times New Roman"/>
                        </a:rPr>
                        <a:t>yazılı başvurusu üzerine verilir.</a:t>
                      </a:r>
                      <a:br>
                        <a:rPr lang="tr-TR" sz="1400" dirty="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tr-TR" sz="1400" dirty="0">
                          <a:latin typeface="Arial"/>
                          <a:ea typeface="Times New Roman"/>
                          <a:cs typeface="Times New Roman"/>
                        </a:rPr>
                        <a:t>2.Sağlık nedeni ile ilgili izinlerde sağlık raporu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>
                          <a:latin typeface="Arial"/>
                          <a:ea typeface="Times New Roman"/>
                          <a:cs typeface="Times New Roman"/>
                        </a:rPr>
                        <a:t>15 </a:t>
                      </a:r>
                      <a:r>
                        <a:rPr lang="tr-TR" sz="1400" b="1" dirty="0" err="1">
                          <a:latin typeface="Arial"/>
                          <a:ea typeface="Times New Roman"/>
                          <a:cs typeface="Times New Roman"/>
                        </a:rPr>
                        <a:t>Dk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545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</a:t>
                      </a:r>
                      <a:endParaRPr lang="tr-TR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b="1">
                          <a:latin typeface="Arial"/>
                          <a:ea typeface="Times New Roman"/>
                          <a:cs typeface="Times New Roman"/>
                        </a:rPr>
                        <a:t>Öğretmen Görev Yeri Belgesi ve Hizmet Cetveli</a:t>
                      </a:r>
                      <a:endParaRPr lang="tr-T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dirty="0">
                          <a:latin typeface="Arial"/>
                          <a:ea typeface="Times New Roman"/>
                          <a:cs typeface="Times New Roman"/>
                        </a:rPr>
                        <a:t>1. TC Kimlik Numarası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dirty="0">
                          <a:latin typeface="Arial"/>
                          <a:ea typeface="Times New Roman"/>
                          <a:cs typeface="Times New Roman"/>
                        </a:rPr>
                        <a:t>2. Emekli Sicil Numarası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dirty="0">
                          <a:latin typeface="Arial"/>
                          <a:ea typeface="Times New Roman"/>
                          <a:cs typeface="Times New Roman"/>
                        </a:rPr>
                        <a:t>3. İl Sicil Numarası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dirty="0">
                          <a:latin typeface="Arial"/>
                          <a:ea typeface="Times New Roman"/>
                          <a:cs typeface="Times New Roman"/>
                        </a:rPr>
                        <a:t>4. Ev Adresi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>
                          <a:latin typeface="Arial"/>
                          <a:ea typeface="Times New Roman"/>
                          <a:cs typeface="Times New Roman"/>
                        </a:rPr>
                        <a:t>30 Dk</a:t>
                      </a:r>
                      <a:endParaRPr lang="tr-T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08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</a:t>
                      </a:r>
                      <a:endParaRPr lang="tr-TR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Öğretmen Maaş Bordrosu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4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tr-TR" sz="1400" dirty="0">
                          <a:latin typeface="Arial"/>
                          <a:ea typeface="Times New Roman"/>
                          <a:cs typeface="Times New Roman"/>
                        </a:rPr>
                        <a:t>. TC Kimlik Numarası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15 </a:t>
                      </a:r>
                      <a:r>
                        <a:rPr lang="tr-TR" sz="1400" b="1" dirty="0" err="1">
                          <a:latin typeface="Arial"/>
                          <a:ea typeface="Times New Roman"/>
                          <a:cs typeface="Times New Roman"/>
                        </a:rPr>
                        <a:t>Dk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588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</a:t>
                      </a:r>
                      <a:endParaRPr lang="tr-TR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tr-TR" sz="14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endParaRPr lang="tr-TR" sz="14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r>
                        <a:rPr lang="tr-TR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Öğretmenlerin </a:t>
                      </a:r>
                      <a:r>
                        <a:rPr lang="tr-TR" sz="1400" b="1" dirty="0">
                          <a:latin typeface="Arial"/>
                          <a:ea typeface="Times New Roman"/>
                          <a:cs typeface="Times New Roman"/>
                        </a:rPr>
                        <a:t>yer değiştirme talepleri (Nakil) </a:t>
                      </a:r>
                      <a:endParaRPr lang="tr-T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latin typeface="Arial"/>
                          <a:ea typeface="Times New Roman"/>
                          <a:cs typeface="Times New Roman"/>
                        </a:rPr>
                        <a:t>1. Elektronik </a:t>
                      </a:r>
                      <a:r>
                        <a:rPr lang="tr-TR" sz="1400" dirty="0">
                          <a:latin typeface="Arial"/>
                          <a:ea typeface="Times New Roman"/>
                          <a:cs typeface="Times New Roman"/>
                        </a:rPr>
                        <a:t>başvuru ve sözlü başvuru</a:t>
                      </a:r>
                      <a:endParaRPr lang="tr-T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r>
                        <a:rPr lang="tr-TR" sz="1400" b="1" baseline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tr-TR" sz="1400" b="1" baseline="0" dirty="0" err="1" smtClean="0">
                          <a:latin typeface="Arial"/>
                          <a:ea typeface="Times New Roman"/>
                          <a:cs typeface="Times New Roman"/>
                        </a:rPr>
                        <a:t>Dk</a:t>
                      </a:r>
                      <a:endParaRPr lang="tr-T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408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</a:t>
                      </a:r>
                      <a:endParaRPr lang="tr-TR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tr-TR" sz="1400" b="1">
                          <a:latin typeface="Arial"/>
                          <a:ea typeface="Times New Roman"/>
                          <a:cs typeface="Times New Roman"/>
                        </a:rPr>
                        <a:t>Öğretmenlerin göreve başlaması (İlk Atama) </a:t>
                      </a:r>
                      <a:endParaRPr lang="tr-T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tr-TR" sz="1400" dirty="0">
                          <a:latin typeface="Arial"/>
                          <a:ea typeface="Times New Roman"/>
                          <a:cs typeface="Times New Roman"/>
                        </a:rPr>
                        <a:t>1. Sözlü başvuru ve kararname </a:t>
                      </a:r>
                      <a:endParaRPr lang="tr-T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r>
                        <a:rPr lang="tr-TR" sz="1400" b="1" baseline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tr-TR" sz="1400" b="1" baseline="0" dirty="0" err="1" smtClean="0">
                          <a:latin typeface="Arial"/>
                          <a:ea typeface="Times New Roman"/>
                          <a:cs typeface="Times New Roman"/>
                        </a:rPr>
                        <a:t>Dk</a:t>
                      </a:r>
                      <a:endParaRPr lang="tr-T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3 Başlık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714380"/>
          </a:xfr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tr-TR" sz="1800" b="1" dirty="0" smtClean="0">
                <a:latin typeface="Arial" pitchFamily="34" charset="0"/>
                <a:cs typeface="Arial" pitchFamily="34" charset="0"/>
              </a:rPr>
              <a:t>MUZAFFER GÜRER ORTAOKULU</a:t>
            </a:r>
            <a:r>
              <a:rPr lang="tr-TR" sz="1800" dirty="0">
                <a:latin typeface="Arial" pitchFamily="34" charset="0"/>
                <a:cs typeface="Arial" pitchFamily="34" charset="0"/>
              </a:rPr>
              <a:t/>
            </a:r>
            <a:br>
              <a:rPr lang="tr-TR" sz="1800" dirty="0">
                <a:latin typeface="Arial" pitchFamily="34" charset="0"/>
                <a:cs typeface="Arial" pitchFamily="34" charset="0"/>
              </a:rPr>
            </a:br>
            <a:r>
              <a:rPr lang="tr-TR" sz="1800" b="1" dirty="0">
                <a:latin typeface="Arial" pitchFamily="34" charset="0"/>
                <a:cs typeface="Arial" pitchFamily="34" charset="0"/>
              </a:rPr>
              <a:t>KAMU HİZMET STANDARTLARI TABLOSU</a:t>
            </a:r>
            <a:endParaRPr lang="tr-TR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6 Resim" descr="http://www.meb.gov.tr/webmaster/mebwebmaster/MEBlogo_2.jpg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142852"/>
            <a:ext cx="774667" cy="6429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7 Resim" descr="http://www.meb.gov.tr/webmaster/mebwebmaster/MEBlogo_2.jpg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15272" y="142852"/>
            <a:ext cx="774667" cy="6429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5 İçerik Yer Tutucusu"/>
          <p:cNvGraphicFramePr>
            <a:graphicFrameLocks/>
          </p:cNvGraphicFramePr>
          <p:nvPr/>
        </p:nvGraphicFramePr>
        <p:xfrm>
          <a:off x="142843" y="928670"/>
          <a:ext cx="8858314" cy="5857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9"/>
                <a:gridCol w="1770557"/>
                <a:gridCol w="4771290"/>
                <a:gridCol w="1887838"/>
              </a:tblGrid>
              <a:tr h="1428760"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latin typeface="Arial"/>
                          <a:ea typeface="Times New Roman"/>
                          <a:cs typeface="Times New Roman"/>
                        </a:rPr>
                        <a:t>   SIRA NO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latin typeface="Arial"/>
                          <a:ea typeface="Times New Roman"/>
                          <a:cs typeface="Times New Roman"/>
                        </a:rPr>
                        <a:t>HİZMET  ADI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2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b="1" smtClean="0">
                          <a:latin typeface="Arial"/>
                          <a:ea typeface="Times New Roman"/>
                          <a:cs typeface="Times New Roman"/>
                        </a:rPr>
                        <a:t>İSTENEN BELGELER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800" b="1" smtClean="0">
                          <a:latin typeface="Arial"/>
                          <a:ea typeface="Times New Roman"/>
                          <a:cs typeface="Times New Roman"/>
                        </a:rPr>
                        <a:t>HİZMETİN TAMAMLANMA SÜRESİ</a:t>
                      </a:r>
                      <a:endParaRPr lang="tr-TR" sz="12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800" b="1" smtClean="0">
                          <a:latin typeface="Arial"/>
                          <a:ea typeface="Times New Roman"/>
                          <a:cs typeface="Times New Roman"/>
                        </a:rPr>
                        <a:t>(EN GEÇ)</a:t>
                      </a:r>
                      <a:endParaRPr lang="tr-T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336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</a:t>
                      </a:r>
                      <a:endParaRPr lang="tr-TR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tr-TR" sz="1400" b="1" dirty="0">
                          <a:latin typeface="Arial"/>
                          <a:ea typeface="Times New Roman"/>
                          <a:cs typeface="Times New Roman"/>
                        </a:rPr>
                        <a:t>Öğretmenlerin göreve başlaması (Naklen Atama) </a:t>
                      </a:r>
                      <a:endParaRPr lang="tr-T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tr-TR" sz="1400">
                          <a:latin typeface="Arial"/>
                          <a:ea typeface="Times New Roman"/>
                          <a:cs typeface="Times New Roman"/>
                        </a:rPr>
                        <a:t>1. Kararname </a:t>
                      </a:r>
                      <a:br>
                        <a:rPr lang="tr-TR" sz="140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tr-TR" sz="1400">
                          <a:latin typeface="Arial"/>
                          <a:ea typeface="Times New Roman"/>
                          <a:cs typeface="Times New Roman"/>
                        </a:rPr>
                        <a:t>2. Maaş Nakil Bildirimi </a:t>
                      </a:r>
                      <a:endParaRPr lang="tr-T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r>
                        <a:rPr lang="tr-TR" sz="1400" b="1" baseline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tr-TR" sz="1400" b="1" baseline="0" dirty="0" err="1" smtClean="0">
                          <a:latin typeface="Arial"/>
                          <a:ea typeface="Times New Roman"/>
                          <a:cs typeface="Times New Roman"/>
                        </a:rPr>
                        <a:t>Dk</a:t>
                      </a:r>
                      <a:endParaRPr lang="tr-T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545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</a:t>
                      </a:r>
                      <a:endParaRPr lang="tr-TR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tr-TR" sz="1400" b="1">
                          <a:latin typeface="Arial"/>
                          <a:ea typeface="Times New Roman"/>
                          <a:cs typeface="Times New Roman"/>
                        </a:rPr>
                        <a:t>Öğretmen Nakil İşlemleri </a:t>
                      </a:r>
                      <a:endParaRPr lang="tr-T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tr-TR" sz="1400">
                          <a:latin typeface="Arial"/>
                          <a:ea typeface="Times New Roman"/>
                          <a:cs typeface="Times New Roman"/>
                        </a:rPr>
                        <a:t>1. Atama Kararnamesi </a:t>
                      </a:r>
                      <a:endParaRPr lang="tr-T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r>
                        <a:rPr lang="tr-TR" sz="1400" b="1" baseline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tr-TR" sz="1400" b="1" baseline="0" dirty="0" err="1" smtClean="0">
                          <a:latin typeface="Arial"/>
                          <a:ea typeface="Times New Roman"/>
                          <a:cs typeface="Times New Roman"/>
                        </a:rPr>
                        <a:t>Dk</a:t>
                      </a:r>
                      <a:endParaRPr lang="tr-T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408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</a:t>
                      </a:r>
                      <a:endParaRPr lang="tr-TR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tr-TR" sz="1400" b="1">
                          <a:latin typeface="Arial"/>
                          <a:ea typeface="Times New Roman"/>
                          <a:cs typeface="Times New Roman"/>
                        </a:rPr>
                        <a:t>Hizmetiçi Eğitim </a:t>
                      </a:r>
                      <a:endParaRPr lang="tr-T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tr-TR" sz="1400">
                          <a:latin typeface="Arial"/>
                          <a:ea typeface="Times New Roman"/>
                          <a:cs typeface="Times New Roman"/>
                        </a:rPr>
                        <a:t>1. Elektronik başvuru, sözlü olarak idareye bildirme </a:t>
                      </a:r>
                      <a:endParaRPr lang="tr-T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>
                          <a:latin typeface="Arial"/>
                          <a:ea typeface="Times New Roman"/>
                          <a:cs typeface="Times New Roman"/>
                        </a:rPr>
                        <a:t>Aynı gün</a:t>
                      </a:r>
                      <a:endParaRPr lang="tr-T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4588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</a:t>
                      </a:r>
                      <a:endParaRPr lang="tr-TR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tr-TR" sz="1400" b="1">
                          <a:latin typeface="Arial"/>
                          <a:ea typeface="Times New Roman"/>
                          <a:cs typeface="Times New Roman"/>
                        </a:rPr>
                        <a:t>İlsis Personel Bilgileri ile İlgili İşlemler </a:t>
                      </a:r>
                      <a:endParaRPr lang="tr-T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tr-TR" sz="1400">
                          <a:latin typeface="Arial"/>
                          <a:ea typeface="Times New Roman"/>
                          <a:cs typeface="Times New Roman"/>
                        </a:rPr>
                        <a:t>1. Konuyla ilgili dilekçe </a:t>
                      </a:r>
                      <a:endParaRPr lang="tr-T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>
                          <a:latin typeface="Arial"/>
                          <a:ea typeface="Times New Roman"/>
                          <a:cs typeface="Times New Roman"/>
                        </a:rPr>
                        <a:t>Aynı gün</a:t>
                      </a:r>
                      <a:endParaRPr lang="tr-T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408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tr-TR" sz="1400" b="1">
                          <a:latin typeface="Arial"/>
                          <a:ea typeface="Times New Roman"/>
                          <a:cs typeface="Times New Roman"/>
                        </a:rPr>
                        <a:t>İzin Talep İşlemleri (Yıllık izin) </a:t>
                      </a:r>
                      <a:endParaRPr lang="tr-T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tr-TR" sz="1400">
                          <a:latin typeface="Arial"/>
                          <a:ea typeface="Times New Roman"/>
                          <a:cs typeface="Times New Roman"/>
                        </a:rPr>
                        <a:t>1. İzin talep form dilekçesi </a:t>
                      </a:r>
                      <a:endParaRPr lang="tr-T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r>
                        <a:rPr lang="tr-TR" sz="1400" b="1" baseline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tr-TR" sz="1400" b="1" baseline="0" dirty="0" err="1" smtClean="0">
                          <a:latin typeface="Arial"/>
                          <a:ea typeface="Times New Roman"/>
                          <a:cs typeface="Times New Roman"/>
                        </a:rPr>
                        <a:t>Dk</a:t>
                      </a:r>
                      <a:endParaRPr lang="tr-T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3 Başlık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714380"/>
          </a:xfr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tr-TR" sz="1800" b="1" dirty="0" smtClean="0">
                <a:latin typeface="Arial" pitchFamily="34" charset="0"/>
                <a:cs typeface="Arial" pitchFamily="34" charset="0"/>
              </a:rPr>
              <a:t>MUZAFFER GÜRER 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b="1" dirty="0" smtClean="0">
                <a:latin typeface="Arial" pitchFamily="34" charset="0"/>
                <a:cs typeface="Arial" pitchFamily="34" charset="0"/>
              </a:rPr>
              <a:t>ORTAOKULU</a:t>
            </a:r>
            <a:r>
              <a:rPr lang="tr-TR" sz="1800" dirty="0">
                <a:latin typeface="Arial" pitchFamily="34" charset="0"/>
                <a:cs typeface="Arial" pitchFamily="34" charset="0"/>
              </a:rPr>
              <a:t/>
            </a:r>
            <a:br>
              <a:rPr lang="tr-TR" sz="1800" dirty="0">
                <a:latin typeface="Arial" pitchFamily="34" charset="0"/>
                <a:cs typeface="Arial" pitchFamily="34" charset="0"/>
              </a:rPr>
            </a:br>
            <a:r>
              <a:rPr lang="tr-TR" sz="1800" b="1" dirty="0">
                <a:latin typeface="Arial" pitchFamily="34" charset="0"/>
                <a:cs typeface="Arial" pitchFamily="34" charset="0"/>
              </a:rPr>
              <a:t>KAMU HİZMET STANDARTLARI TABLOSU</a:t>
            </a:r>
            <a:endParaRPr lang="tr-TR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6 Resim" descr="http://www.meb.gov.tr/webmaster/mebwebmaster/MEBlogo_2.jpg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142852"/>
            <a:ext cx="774667" cy="6429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7 Resim" descr="http://www.meb.gov.tr/webmaster/mebwebmaster/MEBlogo_2.jpg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15272" y="142852"/>
            <a:ext cx="774667" cy="6429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5 İçerik Yer Tutucusu"/>
          <p:cNvGraphicFramePr>
            <a:graphicFrameLocks/>
          </p:cNvGraphicFramePr>
          <p:nvPr/>
        </p:nvGraphicFramePr>
        <p:xfrm>
          <a:off x="142843" y="928670"/>
          <a:ext cx="8858314" cy="5786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9"/>
                <a:gridCol w="1770557"/>
                <a:gridCol w="4771290"/>
                <a:gridCol w="1887838"/>
              </a:tblGrid>
              <a:tr h="1450295"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latin typeface="Arial"/>
                          <a:ea typeface="Times New Roman"/>
                          <a:cs typeface="Times New Roman"/>
                        </a:rPr>
                        <a:t>  SIRA NO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latin typeface="Arial"/>
                          <a:ea typeface="Times New Roman"/>
                          <a:cs typeface="Times New Roman"/>
                        </a:rPr>
                        <a:t>HİZMET  ADI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latin typeface="Arial"/>
                          <a:ea typeface="Times New Roman"/>
                          <a:cs typeface="Times New Roman"/>
                        </a:rPr>
                        <a:t>İSTENEN BELGELER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800" b="1" smtClean="0">
                          <a:latin typeface="Arial"/>
                          <a:ea typeface="Times New Roman"/>
                          <a:cs typeface="Times New Roman"/>
                        </a:rPr>
                        <a:t>HİZMETİN TAMAMLANMA SÜRESİ</a:t>
                      </a:r>
                      <a:endParaRPr lang="tr-TR" sz="12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800" b="1" smtClean="0">
                          <a:latin typeface="Arial"/>
                          <a:ea typeface="Times New Roman"/>
                          <a:cs typeface="Times New Roman"/>
                        </a:rPr>
                        <a:t>(EN GEÇ)</a:t>
                      </a:r>
                      <a:endParaRPr lang="tr-T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26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</a:t>
                      </a:r>
                      <a:endParaRPr lang="tr-TR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tr-TR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İzin Talep İşlemleri (Mazeret izni)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tr-TR" sz="1400" b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 İzin talep form dilekçesi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</a:t>
                      </a:r>
                      <a:r>
                        <a:rPr lang="tr-TR" sz="1400" b="1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tr-TR" sz="1400" b="1" baseline="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Dk</a:t>
                      </a:r>
                      <a:endParaRPr lang="tr-TR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483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</a:t>
                      </a:r>
                      <a:endParaRPr lang="tr-TR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tr-TR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Sağlık raporunun izne çevrilmesi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tr-TR" sz="1400" b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 Rapor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</a:t>
                      </a:r>
                      <a:r>
                        <a:rPr lang="tr-TR" sz="1400" b="1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tr-TR" sz="1400" b="1" baseline="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Dk</a:t>
                      </a:r>
                      <a:endParaRPr lang="tr-TR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076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22</a:t>
                      </a:r>
                      <a:endParaRPr lang="tr-TR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tr-TR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Derece ve Kademe Terfi İşlemleri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tr-TR" sz="1400" b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 İlden derece teklif yazılarının tebliği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</a:t>
                      </a:r>
                      <a:r>
                        <a:rPr lang="tr-TR" sz="1400" b="1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tr-TR" sz="1400" b="1" baseline="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Dk</a:t>
                      </a:r>
                      <a:r>
                        <a:rPr lang="tr-TR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tr-TR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076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23</a:t>
                      </a:r>
                      <a:endParaRPr lang="tr-TR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tr-TR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Hizmet Cetveli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tr-TR" sz="1400" b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 Sözlü Başvuru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 </a:t>
                      </a:r>
                      <a:r>
                        <a:rPr lang="tr-TR" sz="1400" b="1" baseline="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Dk</a:t>
                      </a:r>
                      <a:r>
                        <a:rPr lang="tr-TR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tr-TR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505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24</a:t>
                      </a:r>
                      <a:endParaRPr lang="tr-TR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tr-TR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Derece/Kademe Terfi işlemleri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tr-TR" sz="1400" b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 Gecikmelerde dilekçe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Aynı gün </a:t>
                      </a:r>
                    </a:p>
                  </a:txBody>
                  <a:tcPr marL="68580" marR="68580" marT="0" marB="0" anchor="ctr"/>
                </a:tc>
              </a:tr>
              <a:tr h="15693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25</a:t>
                      </a:r>
                      <a:endParaRPr lang="tr-TR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İlköğretim Okullarında Veli Tarafından Öğrenci Davranışlarını Değerlendirme Kurulu Kararına İtiraz Etme</a:t>
                      </a:r>
                      <a:endParaRPr lang="tr-TR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400" b="0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tr-TR" sz="1400" b="0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b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Veli </a:t>
                      </a:r>
                      <a:r>
                        <a:rPr lang="tr-TR" sz="1400" b="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itiraz dilekçesi</a:t>
                      </a:r>
                      <a:endParaRPr lang="tr-TR" sz="1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solidFill>
                          <a:srgbClr val="FF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r>
                        <a:rPr lang="tr-TR" sz="1400" b="1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Hafta</a:t>
                      </a:r>
                      <a:r>
                        <a:rPr lang="tr-TR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solidFill>
                          <a:srgbClr val="FF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3 Başlık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714380"/>
          </a:xfr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1800" b="1" dirty="0" smtClean="0">
                <a:latin typeface="Arial" pitchFamily="34" charset="0"/>
                <a:cs typeface="Arial" pitchFamily="34" charset="0"/>
              </a:rPr>
              <a:t>MUZAFFER GÜRER ORTAOKULU</a:t>
            </a:r>
            <a:r>
              <a:rPr lang="tr-TR" sz="1800" dirty="0">
                <a:latin typeface="Arial" pitchFamily="34" charset="0"/>
                <a:cs typeface="Arial" pitchFamily="34" charset="0"/>
              </a:rPr>
              <a:t/>
            </a:r>
            <a:br>
              <a:rPr lang="tr-TR" sz="1800" dirty="0">
                <a:latin typeface="Arial" pitchFamily="34" charset="0"/>
                <a:cs typeface="Arial" pitchFamily="34" charset="0"/>
              </a:rPr>
            </a:br>
            <a:r>
              <a:rPr lang="tr-TR" sz="1800" b="1" dirty="0">
                <a:latin typeface="Arial" pitchFamily="34" charset="0"/>
                <a:cs typeface="Arial" pitchFamily="34" charset="0"/>
              </a:rPr>
              <a:t>KAMU HİZMET STANDARTLARI TABLOSU</a:t>
            </a:r>
            <a:endParaRPr lang="tr-TR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4 Resim" descr="http://www.meb.gov.tr/webmaster/mebwebmaster/MEBlogo_2.jpg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142852"/>
            <a:ext cx="774667" cy="6429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6 Resim" descr="http://www.meb.gov.tr/webmaster/mebwebmaster/MEBlogo_2.jpg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15272" y="142852"/>
            <a:ext cx="774667" cy="6429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Metin Yer Tutucusu"/>
          <p:cNvSpPr>
            <a:spLocks noGrp="1"/>
          </p:cNvSpPr>
          <p:nvPr>
            <p:ph type="body" sz="half" idx="2"/>
          </p:nvPr>
        </p:nvSpPr>
        <p:spPr>
          <a:xfrm>
            <a:off x="107504" y="4149080"/>
            <a:ext cx="8858312" cy="2500331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1100" dirty="0" smtClean="0">
                <a:latin typeface="Arial" pitchFamily="34" charset="0"/>
                <a:cs typeface="Arial" pitchFamily="34" charset="0"/>
              </a:rPr>
              <a:t>            Başvuru esnasında yukarıda belirtilen belgelerin dışında belge </a:t>
            </a:r>
            <a:r>
              <a:rPr lang="tr-TR" sz="1100" dirty="0" err="1" smtClean="0">
                <a:latin typeface="Arial" pitchFamily="34" charset="0"/>
                <a:cs typeface="Arial" pitchFamily="34" charset="0"/>
              </a:rPr>
              <a:t>istenmesi,eksiksiz</a:t>
            </a:r>
            <a:r>
              <a:rPr lang="tr-TR" sz="1100" dirty="0" smtClean="0">
                <a:latin typeface="Arial" pitchFamily="34" charset="0"/>
                <a:cs typeface="Arial" pitchFamily="34" charset="0"/>
              </a:rPr>
              <a:t> belge ile başvuru yapılmasına </a:t>
            </a:r>
            <a:r>
              <a:rPr lang="tr-TR" sz="1100" dirty="0" err="1" smtClean="0">
                <a:latin typeface="Arial" pitchFamily="34" charset="0"/>
                <a:cs typeface="Arial" pitchFamily="34" charset="0"/>
              </a:rPr>
              <a:t>rağmen,hizmetin</a:t>
            </a:r>
            <a:r>
              <a:rPr lang="tr-TR" sz="1100" dirty="0" smtClean="0">
                <a:latin typeface="Arial" pitchFamily="34" charset="0"/>
                <a:cs typeface="Arial" pitchFamily="34" charset="0"/>
              </a:rPr>
              <a:t> belirtilen sürede tamamlanmaması veya yukarıda tabloda bazı hizmetlerin bulunmadığının tespiti durumunda ilk müracaat yerine ya da ikinci müracaat yerine başvurunuz.</a:t>
            </a:r>
          </a:p>
          <a:p>
            <a:r>
              <a:rPr lang="tr-TR" sz="11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tr-TR" sz="1100" dirty="0" smtClean="0">
                <a:latin typeface="Arial" pitchFamily="34" charset="0"/>
                <a:cs typeface="Arial" pitchFamily="34" charset="0"/>
              </a:rPr>
              <a:t>İlk Müracaat Yer     : Muzaffer Gürer Ortaokulu		           İkinci Müracaat Yeri  : İlçe Milli Eğitim Müdürü</a:t>
            </a:r>
          </a:p>
          <a:p>
            <a:r>
              <a:rPr lang="tr-TR" sz="1100" dirty="0" smtClean="0">
                <a:latin typeface="Arial" pitchFamily="34" charset="0"/>
                <a:cs typeface="Arial" pitchFamily="34" charset="0"/>
              </a:rPr>
              <a:t>İsim	        : Aslı SERTKAYA			           İsim	                      : Erbil CAMGÖZ                         Unvan	        : Okul  Müdürü			           Unvan	                      : İlçe Milli Eğitim Müdürü</a:t>
            </a:r>
          </a:p>
          <a:p>
            <a:r>
              <a:rPr lang="tr-TR" sz="1100" dirty="0" smtClean="0">
                <a:latin typeface="Arial" pitchFamily="34" charset="0"/>
                <a:cs typeface="Arial" pitchFamily="34" charset="0"/>
              </a:rPr>
              <a:t>Adres	        : Alaattin M.100 Evler Cad.No:35		           Adres	                      :</a:t>
            </a:r>
          </a:p>
          <a:p>
            <a:r>
              <a:rPr lang="tr-TR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Tel:	        : 0 266 835 18 32</a:t>
            </a:r>
            <a:r>
              <a:rPr lang="tr-TR" sz="1100" dirty="0" smtClean="0">
                <a:latin typeface="Arial" pitchFamily="34" charset="0"/>
                <a:cs typeface="Arial" pitchFamily="34" charset="0"/>
              </a:rPr>
              <a:t> 			           Tel	                      :</a:t>
            </a:r>
          </a:p>
          <a:p>
            <a:r>
              <a:rPr lang="tr-TR" sz="1100" dirty="0" smtClean="0">
                <a:latin typeface="Arial" pitchFamily="34" charset="0"/>
                <a:cs typeface="Arial" pitchFamily="34" charset="0"/>
              </a:rPr>
              <a:t>Faks	        :				           Faks	                      :</a:t>
            </a:r>
          </a:p>
          <a:p>
            <a:r>
              <a:rPr lang="tr-TR" sz="1100" dirty="0" smtClean="0">
                <a:latin typeface="Arial" pitchFamily="34" charset="0"/>
                <a:cs typeface="Arial" pitchFamily="34" charset="0"/>
              </a:rPr>
              <a:t>e-Posta	        : 737611@meb.k12.tr			           e-Posta                      : </a:t>
            </a:r>
          </a:p>
          <a:p>
            <a:endParaRPr lang="tr-TR" dirty="0"/>
          </a:p>
        </p:txBody>
      </p:sp>
      <p:graphicFrame>
        <p:nvGraphicFramePr>
          <p:cNvPr id="5" name="5 İçerik Yer Tutucusu"/>
          <p:cNvGraphicFramePr>
            <a:graphicFrameLocks/>
          </p:cNvGraphicFramePr>
          <p:nvPr/>
        </p:nvGraphicFramePr>
        <p:xfrm>
          <a:off x="142844" y="1000108"/>
          <a:ext cx="8858312" cy="2928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9"/>
                <a:gridCol w="1938687"/>
                <a:gridCol w="4603158"/>
                <a:gridCol w="1887838"/>
              </a:tblGrid>
              <a:tr h="1287848"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Arial" pitchFamily="34" charset="0"/>
                          <a:cs typeface="Arial" pitchFamily="34" charset="0"/>
                        </a:rPr>
                        <a:t> SIRA NO </a:t>
                      </a:r>
                      <a:r>
                        <a:rPr lang="tr-TR" sz="1800" dirty="0" err="1" smtClean="0">
                          <a:latin typeface="Arial" pitchFamily="34" charset="0"/>
                          <a:cs typeface="Arial" pitchFamily="34" charset="0"/>
                        </a:rPr>
                        <a:t>nnNNO</a:t>
                      </a:r>
                      <a:endParaRPr lang="tr-TR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2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Arial" pitchFamily="34" charset="0"/>
                          <a:cs typeface="Arial" pitchFamily="34" charset="0"/>
                        </a:rPr>
                        <a:t>HİZMET  ADI</a:t>
                      </a:r>
                      <a:endParaRPr lang="tr-TR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2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Arial" pitchFamily="34" charset="0"/>
                          <a:cs typeface="Arial" pitchFamily="34" charset="0"/>
                        </a:rPr>
                        <a:t>İSTENEN BELGELER</a:t>
                      </a:r>
                      <a:endParaRPr lang="tr-TR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Arial" pitchFamily="34" charset="0"/>
                          <a:cs typeface="Arial" pitchFamily="34" charset="0"/>
                        </a:rPr>
                        <a:t>HİZMETİN TAMAMLANMA SÜRESİ</a:t>
                      </a:r>
                      <a:endParaRPr lang="tr-TR" sz="12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Arial" pitchFamily="34" charset="0"/>
                          <a:cs typeface="Arial" pitchFamily="34" charset="0"/>
                        </a:rPr>
                        <a:t>(EN GEÇ)</a:t>
                      </a:r>
                      <a:endParaRPr lang="tr-TR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16411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2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tr-TR" sz="12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tr-TR" sz="12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tr-TR" sz="12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26</a:t>
                      </a:r>
                      <a:endParaRPr lang="tr-TR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latin typeface="Arial" pitchFamily="34" charset="0"/>
                          <a:cs typeface="Arial" pitchFamily="34" charset="0"/>
                        </a:rPr>
                        <a:t>İlköğretim </a:t>
                      </a:r>
                      <a:r>
                        <a:rPr lang="tr-TR" sz="1400" b="1" dirty="0">
                          <a:latin typeface="Arial" pitchFamily="34" charset="0"/>
                          <a:cs typeface="Arial" pitchFamily="34" charset="0"/>
                        </a:rPr>
                        <a:t>Okullarında Sınıf Yükseltme</a:t>
                      </a:r>
                      <a:endParaRPr lang="tr-TR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dirty="0">
                          <a:latin typeface="Arial" pitchFamily="34" charset="0"/>
                          <a:cs typeface="Arial" pitchFamily="34" charset="0"/>
                        </a:rPr>
                        <a:t>1-Veli dilekçesi </a:t>
                      </a:r>
                      <a:br>
                        <a:rPr lang="tr-TR" sz="1400" dirty="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tr-TR" sz="1400" dirty="0">
                          <a:latin typeface="Arial" pitchFamily="34" charset="0"/>
                          <a:cs typeface="Arial" pitchFamily="34" charset="0"/>
                        </a:rPr>
                        <a:t>2-İlköğretimde, yeni öğretim yılının başladığı ilk bir ay içerisinde,  1-5' inci sınıflara devam eden öğrencilerden beden ve zihince gelişmiş olup bilgi ve beceri bakımından sınıf düzeyinin üstünde olanlar için sınıf/şube rehber öğretmeninin ve varsa okul rehber öğretmeninin yazılı önerileri                              </a:t>
                      </a:r>
                      <a:endParaRPr lang="tr-TR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tr-TR" sz="1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latin typeface="Arial" pitchFamily="34" charset="0"/>
                          <a:cs typeface="Arial" pitchFamily="34" charset="0"/>
                        </a:rPr>
                        <a:t>1 </a:t>
                      </a:r>
                      <a:r>
                        <a:rPr lang="tr-TR" sz="1400" b="1" dirty="0">
                          <a:latin typeface="Arial" pitchFamily="34" charset="0"/>
                          <a:cs typeface="Arial" pitchFamily="34" charset="0"/>
                        </a:rPr>
                        <a:t>HAFTA</a:t>
                      </a:r>
                      <a:endParaRPr lang="tr-TR" sz="12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2" name="3 Başlık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785818"/>
          </a:xfr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tr-TR" sz="1800" dirty="0" smtClean="0">
                <a:latin typeface="Arial" pitchFamily="34" charset="0"/>
                <a:cs typeface="Arial" pitchFamily="34" charset="0"/>
              </a:rPr>
              <a:t>MUZAFFER GÜRER</a:t>
            </a:r>
            <a:r>
              <a:rPr lang="tr-TR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ORTA</a:t>
            </a:r>
            <a:r>
              <a:rPr lang="tr-TR" sz="1800" b="1" dirty="0" smtClean="0">
                <a:latin typeface="Arial" pitchFamily="34" charset="0"/>
                <a:cs typeface="Arial" pitchFamily="34" charset="0"/>
              </a:rPr>
              <a:t>OKULU</a:t>
            </a:r>
            <a:r>
              <a:rPr lang="tr-TR" sz="1800" dirty="0">
                <a:latin typeface="Arial" pitchFamily="34" charset="0"/>
                <a:cs typeface="Arial" pitchFamily="34" charset="0"/>
              </a:rPr>
              <a:t/>
            </a:r>
            <a:br>
              <a:rPr lang="tr-TR" sz="1800" dirty="0">
                <a:latin typeface="Arial" pitchFamily="34" charset="0"/>
                <a:cs typeface="Arial" pitchFamily="34" charset="0"/>
              </a:rPr>
            </a:br>
            <a:r>
              <a:rPr lang="tr-TR" sz="1800" b="1" dirty="0">
                <a:latin typeface="Arial" pitchFamily="34" charset="0"/>
                <a:cs typeface="Arial" pitchFamily="34" charset="0"/>
              </a:rPr>
              <a:t>KAMU HİZMET STANDARTLARI TABLOSU</a:t>
            </a:r>
            <a:endParaRPr lang="tr-TR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5 Resim" descr="http://www.meb.gov.tr/webmaster/mebwebmaster/MEBlogo_2.jpg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142852"/>
            <a:ext cx="774667" cy="6429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6 Resim" descr="http://www.meb.gov.tr/webmaster/mebwebmaster/MEBlogo_2.jpg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15272" y="142852"/>
            <a:ext cx="774667" cy="6429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495</Words>
  <Application>Microsoft Office PowerPoint</Application>
  <PresentationFormat>Ekran Gösterisi (4:3)</PresentationFormat>
  <Paragraphs>261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Ofis Teması</vt:lpstr>
      <vt:lpstr>MUZAFFER GÜRER ORTAOKULU KAMU HİZMET STANDARTLARI TABLOSU</vt:lpstr>
      <vt:lpstr>MUZAFFER GÜRER ORTAOKULU KAMU HİZMET STANDARTLARI TABLOSU</vt:lpstr>
      <vt:lpstr>MUZAFFER GÜRER ORTAOKULU KAMU HİZMET STANDARTLARI TABLOSU</vt:lpstr>
      <vt:lpstr>MUZAFFER GÜRER  ORTAOKULU KAMU HİZMET STANDARTLARI TABLOSU</vt:lpstr>
      <vt:lpstr>MUZAFFER GÜRER ORTAOKULU KAMU HİZMET STANDARTLARI TABLOSU</vt:lpstr>
      <vt:lpstr>MUZAFFER GÜRER  ORTAOKULU KAMU HİZMET STANDARTLARI TABLOSU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ÇAMLIGÜNEY  İLKÖĞRETİM OKULU KAMU HİZMET STANDARTLARI TABLOSU</dc:title>
  <dc:creator>Öğretmen</dc:creator>
  <cp:lastModifiedBy>Müdür</cp:lastModifiedBy>
  <cp:revision>39</cp:revision>
  <dcterms:created xsi:type="dcterms:W3CDTF">2010-08-19T08:56:39Z</dcterms:created>
  <dcterms:modified xsi:type="dcterms:W3CDTF">2020-01-31T10:12:00Z</dcterms:modified>
</cp:coreProperties>
</file>